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0" r:id="rId2"/>
  </p:sldMasterIdLst>
  <p:notesMasterIdLst>
    <p:notesMasterId r:id="rId43"/>
  </p:notesMasterIdLst>
  <p:sldIdLst>
    <p:sldId id="256" r:id="rId3"/>
    <p:sldId id="264" r:id="rId4"/>
    <p:sldId id="280" r:id="rId5"/>
    <p:sldId id="274" r:id="rId6"/>
    <p:sldId id="321" r:id="rId7"/>
    <p:sldId id="277" r:id="rId8"/>
    <p:sldId id="275" r:id="rId9"/>
    <p:sldId id="276" r:id="rId10"/>
    <p:sldId id="279" r:id="rId11"/>
    <p:sldId id="281" r:id="rId12"/>
    <p:sldId id="282" r:id="rId13"/>
    <p:sldId id="323" r:id="rId14"/>
    <p:sldId id="304" r:id="rId15"/>
    <p:sldId id="306" r:id="rId16"/>
    <p:sldId id="300" r:id="rId17"/>
    <p:sldId id="301" r:id="rId18"/>
    <p:sldId id="307" r:id="rId19"/>
    <p:sldId id="308" r:id="rId20"/>
    <p:sldId id="309" r:id="rId21"/>
    <p:sldId id="310" r:id="rId22"/>
    <p:sldId id="283" r:id="rId23"/>
    <p:sldId id="313" r:id="rId24"/>
    <p:sldId id="316" r:id="rId25"/>
    <p:sldId id="318" r:id="rId26"/>
    <p:sldId id="285" r:id="rId27"/>
    <p:sldId id="286" r:id="rId28"/>
    <p:sldId id="289" r:id="rId29"/>
    <p:sldId id="287" r:id="rId30"/>
    <p:sldId id="315" r:id="rId31"/>
    <p:sldId id="314" r:id="rId32"/>
    <p:sldId id="290" r:id="rId33"/>
    <p:sldId id="292" r:id="rId34"/>
    <p:sldId id="293" r:id="rId35"/>
    <p:sldId id="294" r:id="rId36"/>
    <p:sldId id="296" r:id="rId37"/>
    <p:sldId id="319" r:id="rId38"/>
    <p:sldId id="297" r:id="rId39"/>
    <p:sldId id="295" r:id="rId40"/>
    <p:sldId id="320" r:id="rId41"/>
    <p:sldId id="299" r:id="rId4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FFFFF"/>
    <a:srgbClr val="009D00"/>
    <a:srgbClr val="00AC4E"/>
    <a:srgbClr val="83CFFF"/>
    <a:srgbClr val="CB2E2B"/>
    <a:srgbClr val="767676"/>
    <a:srgbClr val="CB2F2B"/>
    <a:srgbClr val="FFAB40"/>
    <a:srgbClr val="DE0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9.png>
</file>

<file path=ppt/media/image2.png>
</file>

<file path=ppt/media/image20.png>
</file>

<file path=ppt/media/image21.png>
</file>

<file path=ppt/media/image29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72C35-9948-4E4B-8437-4ADFA5FE5C20}" type="datetimeFigureOut">
              <a:rPr lang="en-FR" smtClean="0"/>
              <a:t>05/03/2023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BFFED-07EB-E142-99FB-3858FDECFD3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836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R" dirty="0"/>
              <a:t>TODO: put them at same scale</a:t>
            </a:r>
          </a:p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32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36531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TODO: remove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35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5260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2517200" y="1676400"/>
            <a:ext cx="89944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517000" y="4243100"/>
            <a:ext cx="89944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59" name="Google Shape;59;p14"/>
          <p:cNvSpPr/>
          <p:nvPr/>
        </p:nvSpPr>
        <p:spPr>
          <a:xfrm>
            <a:off x="0" y="0"/>
            <a:ext cx="229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4"/>
          <p:cNvSpPr txBox="1"/>
          <p:nvPr/>
        </p:nvSpPr>
        <p:spPr>
          <a:xfrm>
            <a:off x="151400" y="2500100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ADVISORS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Lalana Kagal</a:t>
            </a:r>
            <a:b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Daniel Kressner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1400" y="4366167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STUDENT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Eliott Samuel Zemour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l="7858" r="7909"/>
          <a:stretch/>
        </p:blipFill>
        <p:spPr>
          <a:xfrm>
            <a:off x="2404888" y="6217634"/>
            <a:ext cx="1273795" cy="65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t="21568" b="24172"/>
          <a:stretch/>
        </p:blipFill>
        <p:spPr>
          <a:xfrm>
            <a:off x="10302812" y="6268468"/>
            <a:ext cx="1812869" cy="553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315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5418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08138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03421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27957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000172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72276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8578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4432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78" name="Google Shape;78;p17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4139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553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87" name="Google Shape;87;p19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6379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730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21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6096000" y="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93" name="Google Shape;93;p21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54000" y="1607767"/>
            <a:ext cx="5393600" cy="20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7951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0465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2559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599" y="1380017"/>
            <a:ext cx="11360799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 dirty="0"/>
          </a:p>
        </p:txBody>
      </p:sp>
      <p:sp>
        <p:nvSpPr>
          <p:cNvPr id="7" name="Google Shape;6;p1">
            <a:extLst>
              <a:ext uri="{FF2B5EF4-FFF2-40B4-BE49-F238E27FC236}">
                <a16:creationId xmlns:a16="http://schemas.microsoft.com/office/drawing/2014/main" id="{23E1B84B-B14E-CC44-9891-591A505B4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20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  <p:sp>
        <p:nvSpPr>
          <p:cNvPr id="8" name="Google Shape;6;p1">
            <a:extLst>
              <a:ext uri="{FF2B5EF4-FFF2-40B4-BE49-F238E27FC236}">
                <a16:creationId xmlns:a16="http://schemas.microsoft.com/office/drawing/2014/main" id="{6AD65926-2189-4448-8A71-D3B833D96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1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84285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384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449204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2"/>
                </a:solidFill>
              </a:defRPr>
            </a:lvl1pPr>
            <a:lvl2pPr lvl="1" algn="r" rtl="0">
              <a:buNone/>
              <a:defRPr sz="1333">
                <a:solidFill>
                  <a:schemeClr val="dk2"/>
                </a:solidFill>
              </a:defRPr>
            </a:lvl2pPr>
            <a:lvl3pPr lvl="2" algn="r" rtl="0">
              <a:buNone/>
              <a:defRPr sz="1333">
                <a:solidFill>
                  <a:schemeClr val="dk2"/>
                </a:solidFill>
              </a:defRPr>
            </a:lvl3pPr>
            <a:lvl4pPr lvl="3" algn="r" rtl="0">
              <a:buNone/>
              <a:defRPr sz="1333">
                <a:solidFill>
                  <a:schemeClr val="dk2"/>
                </a:solidFill>
              </a:defRPr>
            </a:lvl4pPr>
            <a:lvl5pPr lvl="4" algn="r" rtl="0">
              <a:buNone/>
              <a:defRPr sz="1333">
                <a:solidFill>
                  <a:schemeClr val="dk2"/>
                </a:solidFill>
              </a:defRPr>
            </a:lvl5pPr>
            <a:lvl6pPr lvl="5" algn="r" rtl="0">
              <a:buNone/>
              <a:defRPr sz="1333">
                <a:solidFill>
                  <a:schemeClr val="dk2"/>
                </a:solidFill>
              </a:defRPr>
            </a:lvl6pPr>
            <a:lvl7pPr lvl="6" algn="r" rtl="0">
              <a:buNone/>
              <a:defRPr sz="1333">
                <a:solidFill>
                  <a:schemeClr val="dk2"/>
                </a:solidFill>
              </a:defRPr>
            </a:lvl7pPr>
            <a:lvl8pPr lvl="7" algn="r" rtl="0">
              <a:buNone/>
              <a:defRPr sz="1333">
                <a:solidFill>
                  <a:schemeClr val="dk2"/>
                </a:solidFill>
              </a:defRPr>
            </a:lvl8pPr>
            <a:lvl9pPr lvl="8" algn="r" rtl="0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409824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commonexperience.txst.edu/pastsitearchives/2019-2020/stories/blog/2020-03-30-truth-about-fake-news.html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rdc.org/stories/climate-misinformation-social-media-undermining-climate-action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9216-86DB-D943-9754-D59F89E20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968" y="2552700"/>
            <a:ext cx="8994400" cy="1752600"/>
          </a:xfrm>
        </p:spPr>
        <p:txBody>
          <a:bodyPr/>
          <a:lstStyle/>
          <a:p>
            <a:r>
              <a:rPr lang="en-GB" sz="3600" b="1" dirty="0">
                <a:effectLst/>
                <a:latin typeface="Proxima Nova Semibold" panose="02000506030000020004" pitchFamily="2" charset="0"/>
              </a:rPr>
              <a:t>Describing information influence in social media with coupling inference methods </a:t>
            </a:r>
            <a:br>
              <a:rPr lang="en-GB" dirty="0">
                <a:effectLst/>
              </a:rPr>
            </a:b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1BC69-83BA-7945-939F-F55604709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7304" y="4207764"/>
            <a:ext cx="8994400" cy="1961388"/>
          </a:xfrm>
        </p:spPr>
        <p:txBody>
          <a:bodyPr/>
          <a:lstStyle/>
          <a:p>
            <a:r>
              <a:rPr lang="en-FR" sz="2000" dirty="0">
                <a:latin typeface="Proxima Nova" panose="02000506030000020004" pitchFamily="2" charset="0"/>
              </a:rPr>
              <a:t>Master Thesis Defense</a:t>
            </a:r>
          </a:p>
          <a:p>
            <a:endParaRPr lang="en-FR" sz="20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March 6th, 2023</a:t>
            </a:r>
          </a:p>
          <a:p>
            <a:endParaRPr lang="en-FR" sz="18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Ecole Polytechnique Fédérale de Lausanne,</a:t>
            </a:r>
          </a:p>
          <a:p>
            <a:r>
              <a:rPr lang="en-FR" sz="1800" dirty="0">
                <a:latin typeface="Proxima Nova" panose="02000506030000020004" pitchFamily="2" charset="0"/>
              </a:rPr>
              <a:t>Massachusetts Institute of Technology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DBE1A-18B1-FB4F-AC4A-850A8DDE1FCA}"/>
              </a:ext>
            </a:extLst>
          </p:cNvPr>
          <p:cNvSpPr/>
          <p:nvPr/>
        </p:nvSpPr>
        <p:spPr>
          <a:xfrm>
            <a:off x="0" y="1684125"/>
            <a:ext cx="2218944" cy="4779264"/>
          </a:xfrm>
          <a:prstGeom prst="rect">
            <a:avLst/>
          </a:prstGeom>
          <a:solidFill>
            <a:srgbClr val="243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FR" sz="1600" dirty="0">
                <a:latin typeface="Proxima Nova" panose="02000506030000020004" pitchFamily="2" charset="0"/>
              </a:rPr>
              <a:t>SUPERVISORS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Dr. Erik Hemberg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Una-May O’Reilly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Robert West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STUDENT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Cyril Vallez</a:t>
            </a:r>
          </a:p>
        </p:txBody>
      </p:sp>
      <p:sp>
        <p:nvSpPr>
          <p:cNvPr id="7" name="Google Shape;106;p23">
            <a:extLst>
              <a:ext uri="{FF2B5EF4-FFF2-40B4-BE49-F238E27FC236}">
                <a16:creationId xmlns:a16="http://schemas.microsoft.com/office/drawing/2014/main" id="{94F5C3E5-5D05-C04C-9412-82747B161045}"/>
              </a:ext>
            </a:extLst>
          </p:cNvPr>
          <p:cNvSpPr txBox="1"/>
          <p:nvPr/>
        </p:nvSpPr>
        <p:spPr>
          <a:xfrm>
            <a:off x="5718048" y="261580"/>
            <a:ext cx="6134728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Master in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Computational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Science and Engineering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Mathematics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Section, EPFL</a:t>
            </a:r>
            <a:endParaRPr sz="1800" dirty="0">
              <a:solidFill>
                <a:schemeClr val="dk1"/>
              </a:solidFill>
              <a:latin typeface="Proxima Nova" panose="02000506030000020004" pitchFamily="2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E05E3-EE86-D34C-817A-2244B61E0E38}"/>
              </a:ext>
            </a:extLst>
          </p:cNvPr>
          <p:cNvSpPr/>
          <p:nvPr/>
        </p:nvSpPr>
        <p:spPr>
          <a:xfrm>
            <a:off x="9843695" y="5931760"/>
            <a:ext cx="2267712" cy="86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FB0A0E-1A40-C149-953A-6757BF7FC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113" y="6239832"/>
            <a:ext cx="922509" cy="4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6E7-48E6-AC40-8CEA-22F8E1AB1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Goal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3288706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Detect and combat disinformation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408551C-83EC-8549-87CB-1D0457FCF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38" t="49161" r="16177" b="16256"/>
          <a:stretch/>
        </p:blipFill>
        <p:spPr>
          <a:xfrm>
            <a:off x="4367022" y="2757029"/>
            <a:ext cx="7210750" cy="23655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4C2BD5-432C-F34E-8057-AAD06746B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50" y="1097612"/>
            <a:ext cx="6762750" cy="16594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2008DC-CDF7-D244-BE89-F991D870F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7738" y="4784570"/>
            <a:ext cx="7011988" cy="16653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F240424-D1FD-6540-954A-4F32EE2B9BC4}"/>
              </a:ext>
            </a:extLst>
          </p:cNvPr>
          <p:cNvSpPr txBox="1">
            <a:spLocks/>
          </p:cNvSpPr>
          <p:nvPr/>
        </p:nvSpPr>
        <p:spPr>
          <a:xfrm>
            <a:off x="415599" y="1380017"/>
            <a:ext cx="4204351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57189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Font typeface="Arial"/>
              <a:buChar char="●"/>
              <a:defRPr sz="2000" b="0" i="0" u="none" strike="noStrike" cap="none">
                <a:solidFill>
                  <a:schemeClr val="tx1"/>
                </a:solidFill>
                <a:latin typeface="Proxima Nova" panose="02000506030000020004" pitchFamily="2" charset="0"/>
                <a:ea typeface="Arial"/>
                <a:cs typeface="Arial"/>
                <a:sym typeface="Arial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FR" dirty="0"/>
              <a:t>Disinformation </a:t>
            </a:r>
            <a:r>
              <a:rPr lang="en-FR" b="1" dirty="0"/>
              <a:t>flows freely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Lot of </a:t>
            </a:r>
            <a:r>
              <a:rPr lang="en-FR" b="1" dirty="0"/>
              <a:t>research/efforts </a:t>
            </a:r>
            <a:r>
              <a:rPr lang="en-FR" dirty="0"/>
              <a:t>into developping new efficient </a:t>
            </a:r>
            <a:r>
              <a:rPr lang="en-FR" b="1" dirty="0"/>
              <a:t>tools to detect/prevent it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Impacts of </a:t>
            </a:r>
            <a:r>
              <a:rPr lang="en-FR" b="1" dirty="0"/>
              <a:t>disinformation campaigns </a:t>
            </a:r>
            <a:r>
              <a:rPr lang="en-FR" dirty="0"/>
              <a:t>are huge: </a:t>
            </a:r>
            <a:r>
              <a:rPr lang="en-FR" b="1" dirty="0"/>
              <a:t>social fracture, lost of trust</a:t>
            </a:r>
            <a:endParaRPr lang="en-FR" dirty="0"/>
          </a:p>
          <a:p>
            <a:endParaRPr lang="en-FR" dirty="0"/>
          </a:p>
          <a:p>
            <a:endParaRPr lang="en-FR" dirty="0"/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192356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Disinformation campaigns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4399289" cy="4555200"/>
          </a:xfrm>
        </p:spPr>
        <p:txBody>
          <a:bodyPr/>
          <a:lstStyle/>
          <a:p>
            <a:r>
              <a:rPr lang="en-FR" b="1" dirty="0"/>
              <a:t>Large scale disinformation operation </a:t>
            </a:r>
            <a:r>
              <a:rPr lang="en-FR" dirty="0"/>
              <a:t>by coordinated actors</a:t>
            </a:r>
          </a:p>
          <a:p>
            <a:endParaRPr lang="en-FR" dirty="0"/>
          </a:p>
          <a:p>
            <a:endParaRPr lang="en-FR" dirty="0"/>
          </a:p>
          <a:p>
            <a:endParaRPr lang="en-FR" dirty="0"/>
          </a:p>
          <a:p>
            <a:r>
              <a:rPr lang="en-GB" b="1" dirty="0">
                <a:effectLst/>
              </a:rPr>
              <a:t>Quantifying influence </a:t>
            </a:r>
            <a:r>
              <a:rPr lang="en-GB" dirty="0">
                <a:effectLst/>
              </a:rPr>
              <a:t>between users on social media is </a:t>
            </a:r>
            <a:r>
              <a:rPr lang="en-GB" b="1" dirty="0">
                <a:effectLst/>
              </a:rPr>
              <a:t>difficult</a:t>
            </a:r>
            <a:r>
              <a:rPr lang="en-GB" dirty="0">
                <a:effectLst/>
              </a:rPr>
              <a:t>, but </a:t>
            </a:r>
            <a:r>
              <a:rPr lang="en-GB" b="1" dirty="0">
                <a:effectLst/>
              </a:rPr>
              <a:t>essential</a:t>
            </a:r>
            <a:r>
              <a:rPr lang="en-GB" dirty="0">
                <a:effectLst/>
              </a:rPr>
              <a:t> to </a:t>
            </a:r>
            <a:r>
              <a:rPr lang="en-GB" b="1" dirty="0">
                <a:effectLst/>
              </a:rPr>
              <a:t>detect and counter disinformation</a:t>
            </a:r>
            <a:r>
              <a:rPr lang="en-GB" dirty="0">
                <a:effectLst/>
              </a:rPr>
              <a:t>.</a:t>
            </a:r>
            <a:r>
              <a:rPr lang="en-GB" b="1" dirty="0">
                <a:effectLst/>
              </a:rPr>
              <a:t> </a:t>
            </a:r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CFF6B-AB0F-5149-A575-24367A9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126" y="119699"/>
            <a:ext cx="3634990" cy="5143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3072D9-A0CF-0346-8D88-B463DEB7E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391" y="1380017"/>
            <a:ext cx="3634991" cy="51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31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Disinformation campaigns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4399289" cy="4555200"/>
          </a:xfrm>
        </p:spPr>
        <p:txBody>
          <a:bodyPr/>
          <a:lstStyle/>
          <a:p>
            <a:r>
              <a:rPr lang="en-FR" b="1" dirty="0"/>
              <a:t>Large scale disinformation operation </a:t>
            </a:r>
            <a:r>
              <a:rPr lang="en-FR" dirty="0"/>
              <a:t>by coordinated actors</a:t>
            </a:r>
          </a:p>
          <a:p>
            <a:endParaRPr lang="en-FR" dirty="0"/>
          </a:p>
          <a:p>
            <a:endParaRPr lang="en-FR" dirty="0"/>
          </a:p>
          <a:p>
            <a:endParaRPr lang="en-FR" dirty="0"/>
          </a:p>
          <a:p>
            <a:r>
              <a:rPr lang="en-GB" b="1" dirty="0">
                <a:effectLst/>
              </a:rPr>
              <a:t>Quantifying influence </a:t>
            </a:r>
            <a:r>
              <a:rPr lang="en-GB" dirty="0">
                <a:effectLst/>
              </a:rPr>
              <a:t>between users on social media is </a:t>
            </a:r>
            <a:r>
              <a:rPr lang="en-GB" b="1" dirty="0">
                <a:effectLst/>
              </a:rPr>
              <a:t>difficult</a:t>
            </a:r>
            <a:r>
              <a:rPr lang="en-GB" dirty="0">
                <a:effectLst/>
              </a:rPr>
              <a:t>, but </a:t>
            </a:r>
            <a:r>
              <a:rPr lang="en-GB" b="1" dirty="0">
                <a:effectLst/>
              </a:rPr>
              <a:t>essential</a:t>
            </a:r>
            <a:r>
              <a:rPr lang="en-GB" dirty="0">
                <a:effectLst/>
              </a:rPr>
              <a:t> to </a:t>
            </a:r>
            <a:r>
              <a:rPr lang="en-GB" b="1" dirty="0">
                <a:effectLst/>
              </a:rPr>
              <a:t>detect and counter disinformation</a:t>
            </a:r>
            <a:r>
              <a:rPr lang="en-GB" dirty="0">
                <a:effectLst/>
              </a:rPr>
              <a:t>.</a:t>
            </a:r>
            <a:r>
              <a:rPr lang="en-GB" b="1" dirty="0">
                <a:effectLst/>
              </a:rPr>
              <a:t> </a:t>
            </a:r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CFF6B-AB0F-5149-A575-24367A9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126" y="119699"/>
            <a:ext cx="3634990" cy="5143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3072D9-A0CF-0346-8D88-B463DEB7E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391" y="1380017"/>
            <a:ext cx="3634991" cy="51439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187D5A-F252-854D-81FA-D0C539530143}"/>
              </a:ext>
            </a:extLst>
          </p:cNvPr>
          <p:cNvSpPr/>
          <p:nvPr/>
        </p:nvSpPr>
        <p:spPr>
          <a:xfrm>
            <a:off x="1085850" y="2204561"/>
            <a:ext cx="9185910" cy="244887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effectLst/>
                <a:latin typeface="Proxima Nova" panose="02000506030000020004" pitchFamily="2" charset="0"/>
              </a:rPr>
              <a:t>"To solve the climate crisis, we </a:t>
            </a:r>
            <a:r>
              <a:rPr lang="en-GB" sz="3600" b="1" dirty="0">
                <a:effectLst/>
                <a:latin typeface="Proxima Nova" panose="02000506030000020004" pitchFamily="2" charset="0"/>
              </a:rPr>
              <a:t>must</a:t>
            </a:r>
            <a:r>
              <a:rPr lang="en-GB" sz="3600" dirty="0">
                <a:effectLst/>
                <a:latin typeface="Proxima Nova" panose="02000506030000020004" pitchFamily="2" charset="0"/>
              </a:rPr>
              <a:t> also tackle the information crisis" </a:t>
            </a:r>
          </a:p>
          <a:p>
            <a:pPr algn="ctr"/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067513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B95A81-405C-5D40-9376-B13A57AC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1" y="1635511"/>
            <a:ext cx="6375344" cy="455520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  <a:effectLst/>
              </a:rPr>
              <a:t>Create a </a:t>
            </a:r>
            <a:r>
              <a:rPr lang="en-GB" b="1" dirty="0">
                <a:solidFill>
                  <a:schemeClr val="tx1"/>
                </a:solidFill>
                <a:effectLst/>
              </a:rPr>
              <a:t>system</a:t>
            </a:r>
            <a:r>
              <a:rPr lang="en-GB" dirty="0">
                <a:solidFill>
                  <a:schemeClr val="tx1"/>
                </a:solidFill>
                <a:effectLst/>
              </a:rPr>
              <a:t> able to </a:t>
            </a:r>
            <a:r>
              <a:rPr lang="en-GB" b="1" dirty="0">
                <a:solidFill>
                  <a:schemeClr val="tx1"/>
                </a:solidFill>
                <a:effectLst/>
              </a:rPr>
              <a:t>capture influence attempts</a:t>
            </a:r>
            <a:r>
              <a:rPr lang="en-GB" dirty="0">
                <a:solidFill>
                  <a:schemeClr val="tx1"/>
                </a:solidFill>
                <a:effectLst/>
              </a:rPr>
              <a:t> relating to (climate change)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endParaRPr lang="en-GB" b="1" dirty="0">
              <a:solidFill>
                <a:schemeClr val="tx1"/>
              </a:solidFill>
              <a:effectLst/>
            </a:endParaRPr>
          </a:p>
          <a:p>
            <a:endParaRPr lang="en-GB" b="1" dirty="0"/>
          </a:p>
          <a:p>
            <a:r>
              <a:rPr lang="en-GB" b="1" dirty="0">
                <a:solidFill>
                  <a:schemeClr val="tx1"/>
                </a:solidFill>
                <a:effectLst/>
              </a:rPr>
              <a:t>Quantify</a:t>
            </a:r>
            <a:r>
              <a:rPr lang="en-GB" dirty="0">
                <a:solidFill>
                  <a:schemeClr val="tx1"/>
                </a:solidFill>
                <a:effectLst/>
              </a:rPr>
              <a:t> the </a:t>
            </a:r>
            <a:r>
              <a:rPr lang="en-GB" b="1" dirty="0">
                <a:solidFill>
                  <a:schemeClr val="tx1"/>
                </a:solidFill>
                <a:effectLst/>
              </a:rPr>
              <a:t>influence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</a:p>
          <a:p>
            <a:pPr marL="152396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Derive </a:t>
            </a:r>
            <a:r>
              <a:rPr lang="en-GB" b="1" dirty="0">
                <a:solidFill>
                  <a:schemeClr val="tx1"/>
                </a:solidFill>
                <a:effectLst/>
              </a:rPr>
              <a:t>new influence measures </a:t>
            </a:r>
            <a:r>
              <a:rPr lang="en-GB" dirty="0">
                <a:solidFill>
                  <a:schemeClr val="tx1"/>
                </a:solidFill>
                <a:effectLst/>
              </a:rPr>
              <a:t>describing the amount of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shared by the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Modeling influence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690D5B-867A-6C4D-8FF7-69DC5B7EDC72}"/>
              </a:ext>
            </a:extLst>
          </p:cNvPr>
          <p:cNvSpPr txBox="1"/>
          <p:nvPr/>
        </p:nvSpPr>
        <p:spPr>
          <a:xfrm>
            <a:off x="7875495" y="4792307"/>
            <a:ext cx="3267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/>
              <a:t>Image from </a:t>
            </a:r>
            <a:r>
              <a:rPr lang="en-FR" dirty="0">
                <a:hlinkClick r:id="rId2" tooltip="https://commonexperience.txst.edu/pastsitearchives/2019-2020/stories/blog/2020-03-30-truth-about-fake-news.html"/>
              </a:rPr>
              <a:t>commonexperience.edu</a:t>
            </a:r>
            <a:endParaRPr lang="en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8C1CF-E540-5649-88DA-D87BE5FC8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048" y="1769406"/>
            <a:ext cx="4534351" cy="302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73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328-814C-6F42-BD7A-07E907016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712388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r>
              <a:rPr lang="en-FR" b="1" dirty="0"/>
              <a:t>Create</a:t>
            </a:r>
            <a:r>
              <a:rPr lang="en-FR" dirty="0"/>
              <a:t> and curate </a:t>
            </a:r>
            <a:r>
              <a:rPr lang="en-FR" b="1" dirty="0"/>
              <a:t>2 new datasets</a:t>
            </a:r>
            <a:r>
              <a:rPr lang="en-FR" dirty="0"/>
              <a:t> of tweets around </a:t>
            </a:r>
            <a:r>
              <a:rPr lang="en-FR" b="1" dirty="0"/>
              <a:t>COP26</a:t>
            </a:r>
            <a:r>
              <a:rPr lang="en-FR" dirty="0"/>
              <a:t> and </a:t>
            </a:r>
            <a:r>
              <a:rPr lang="en-FR" b="1" dirty="0"/>
              <a:t>COP27</a:t>
            </a:r>
          </a:p>
          <a:p>
            <a:pPr marL="152396" indent="0">
              <a:buClr>
                <a:schemeClr val="tx2">
                  <a:lumMod val="75000"/>
                </a:schemeClr>
              </a:buClr>
              <a:buNone/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149791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Derive</a:t>
            </a:r>
            <a:r>
              <a:rPr lang="en-FR" dirty="0"/>
              <a:t> new </a:t>
            </a:r>
            <a:r>
              <a:rPr lang="en-FR" b="1" dirty="0"/>
              <a:t>influence measures</a:t>
            </a:r>
          </a:p>
          <a:p>
            <a:pPr marL="152396" indent="0">
              <a:buClr>
                <a:schemeClr val="tx2">
                  <a:lumMod val="75000"/>
                </a:schemeClr>
              </a:buClr>
              <a:buNone/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012831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Study</a:t>
            </a:r>
            <a:r>
              <a:rPr lang="en-FR" dirty="0"/>
              <a:t> existing and new </a:t>
            </a:r>
            <a:r>
              <a:rPr lang="en-FR" b="1" dirty="0"/>
              <a:t>influence measures </a:t>
            </a:r>
            <a:r>
              <a:rPr lang="en-FR" dirty="0"/>
              <a:t>and how they are </a:t>
            </a:r>
            <a:r>
              <a:rPr lang="en-FR" b="1" dirty="0"/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774437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Study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existing and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 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and how they are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Sensitivity</a:t>
            </a:r>
            <a:r>
              <a:rPr lang="en-FR" dirty="0"/>
              <a:t> analysis of </a:t>
            </a:r>
            <a:r>
              <a:rPr lang="en-FR" b="1" dirty="0"/>
              <a:t>key-components</a:t>
            </a:r>
            <a:r>
              <a:rPr lang="en-FR" dirty="0"/>
              <a:t> of the framework</a:t>
            </a: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381104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DCD1-765D-D74A-B973-7319C675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b="1" dirty="0">
                <a:latin typeface="Proxima Nova Semibold" panose="02000506030000020004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5656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Study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existing and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 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and how they are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Sensitivity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analysis of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key-components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the framework</a:t>
            </a:r>
          </a:p>
          <a:p>
            <a:endParaRPr lang="en-FR" dirty="0"/>
          </a:p>
          <a:p>
            <a:r>
              <a:rPr lang="en-FR" b="1" dirty="0"/>
              <a:t>Generalize</a:t>
            </a:r>
            <a:r>
              <a:rPr lang="en-FR" dirty="0"/>
              <a:t> on different </a:t>
            </a:r>
            <a:r>
              <a:rPr lang="en-FR" b="1" dirty="0"/>
              <a:t>types</a:t>
            </a:r>
            <a:r>
              <a:rPr lang="en-FR" dirty="0"/>
              <a:t> of </a:t>
            </a:r>
            <a:r>
              <a:rPr lang="en-FR" b="1" dirty="0"/>
              <a:t>events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18371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4C25E-3E01-2C4A-B0C7-A98B64990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900481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0B0722-387A-944B-85C9-2FE57C50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1" y="1469930"/>
            <a:ext cx="11360799" cy="3133164"/>
          </a:xfrm>
        </p:spPr>
        <p:txBody>
          <a:bodyPr/>
          <a:lstStyle/>
          <a:p>
            <a:r>
              <a:rPr lang="en-FR" b="1" dirty="0"/>
              <a:t>COP26: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COP26 (2021). </a:t>
            </a:r>
            <a:endParaRPr lang="en-FR" b="1" dirty="0"/>
          </a:p>
          <a:p>
            <a:endParaRPr lang="en-FR" b="1" dirty="0"/>
          </a:p>
          <a:p>
            <a:r>
              <a:rPr lang="en-FR" b="1" dirty="0"/>
              <a:t>COP27: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COP27 (2022).</a:t>
            </a:r>
          </a:p>
          <a:p>
            <a:endParaRPr lang="en-GB" b="1" dirty="0"/>
          </a:p>
          <a:p>
            <a:r>
              <a:rPr lang="en-FR" b="1" dirty="0"/>
              <a:t>Control: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at random dates.</a:t>
            </a:r>
            <a:endParaRPr lang="en-FR" b="1" dirty="0"/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Skripal: </a:t>
            </a:r>
            <a:r>
              <a:rPr lang="en-GB" dirty="0">
                <a:effectLst/>
              </a:rPr>
              <a:t>all tweets related to the </a:t>
            </a:r>
            <a:r>
              <a:rPr lang="en-GB" b="1" dirty="0" err="1">
                <a:solidFill>
                  <a:srgbClr val="C00000"/>
                </a:solidFill>
                <a:effectLst/>
              </a:rPr>
              <a:t>Skripal</a:t>
            </a:r>
            <a:r>
              <a:rPr lang="en-GB" b="1" dirty="0">
                <a:solidFill>
                  <a:srgbClr val="C00000"/>
                </a:solidFill>
                <a:effectLst/>
              </a:rPr>
              <a:t> poisoning </a:t>
            </a:r>
            <a:r>
              <a:rPr lang="en-GB" dirty="0">
                <a:effectLst/>
              </a:rPr>
              <a:t>in 2018 and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9CCC6B-E292-0E42-A4B8-D47995CD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29A2A-8A65-DB4D-990A-FC5B64164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78" y="4975412"/>
            <a:ext cx="11067843" cy="1047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2DA7D2-5554-A74A-BC14-8E837A14E2F7}"/>
              </a:ext>
            </a:extLst>
          </p:cNvPr>
          <p:cNvSpPr txBox="1"/>
          <p:nvPr/>
        </p:nvSpPr>
        <p:spPr>
          <a:xfrm>
            <a:off x="3486149" y="6022228"/>
            <a:ext cx="521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Twitter API query to obtain climate-related tweets </a:t>
            </a:r>
          </a:p>
        </p:txBody>
      </p:sp>
    </p:spTree>
    <p:extLst>
      <p:ext uri="{BB962C8B-B14F-4D97-AF65-F5344CB8AC3E}">
        <p14:creationId xmlns:p14="http://schemas.microsoft.com/office/powerpoint/2010/main" val="2913104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572"/>
          <a:stretch/>
        </p:blipFill>
        <p:spPr>
          <a:xfrm>
            <a:off x="712693" y="1210235"/>
            <a:ext cx="10040471" cy="318695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1FDD02-37DC-3344-BAC8-E6EC25B08B8B}"/>
              </a:ext>
            </a:extLst>
          </p:cNvPr>
          <p:cNvCxnSpPr>
            <a:cxnSpLocks/>
          </p:cNvCxnSpPr>
          <p:nvPr/>
        </p:nvCxnSpPr>
        <p:spPr>
          <a:xfrm flipV="1">
            <a:off x="2191871" y="4195482"/>
            <a:ext cx="0" cy="1183342"/>
          </a:xfrm>
          <a:prstGeom prst="straightConnector1">
            <a:avLst/>
          </a:prstGeom>
          <a:ln w="25400">
            <a:solidFill>
              <a:srgbClr val="FEAE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9FFCD5-F97B-4542-80AD-195431B0B398}"/>
              </a:ext>
            </a:extLst>
          </p:cNvPr>
          <p:cNvSpPr txBox="1"/>
          <p:nvPr/>
        </p:nvSpPr>
        <p:spPr>
          <a:xfrm>
            <a:off x="698486" y="5364941"/>
            <a:ext cx="2986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EAE03"/>
                </a:solidFill>
                <a:latin typeface="Proxima Nova" panose="02000506030000020004" pitchFamily="2" charset="0"/>
              </a:rPr>
              <a:t>Only tweets from users who posted </a:t>
            </a:r>
            <a:r>
              <a:rPr lang="en-FR" sz="1800" b="1" dirty="0">
                <a:solidFill>
                  <a:srgbClr val="FEAE03"/>
                </a:solidFill>
                <a:latin typeface="Proxima Nova" panose="02000506030000020004" pitchFamily="2" charset="0"/>
              </a:rPr>
              <a:t>at least 3 tweets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8BE501-FE87-C545-BD28-0BB4952C958A}"/>
              </a:ext>
            </a:extLst>
          </p:cNvPr>
          <p:cNvCxnSpPr>
            <a:cxnSpLocks/>
          </p:cNvCxnSpPr>
          <p:nvPr/>
        </p:nvCxnSpPr>
        <p:spPr>
          <a:xfrm flipV="1">
            <a:off x="5732928" y="4141257"/>
            <a:ext cx="0" cy="87365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C75C78F-CAFC-3548-8326-117550EAA7B9}"/>
              </a:ext>
            </a:extLst>
          </p:cNvPr>
          <p:cNvSpPr txBox="1"/>
          <p:nvPr/>
        </p:nvSpPr>
        <p:spPr>
          <a:xfrm>
            <a:off x="4332911" y="5068425"/>
            <a:ext cx="280003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FR" sz="1800" b="1" dirty="0">
                <a:solidFill>
                  <a:srgbClr val="FF0000"/>
                </a:solidFill>
                <a:latin typeface="Proxima Nova" panose="02000506030000020004" pitchFamily="2" charset="0"/>
              </a:rPr>
              <a:t>NewsGuard ratings</a:t>
            </a:r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: 8145 unique news domains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D64F07A-9BE3-A745-BE40-E13C8E3775C3}"/>
              </a:ext>
            </a:extLst>
          </p:cNvPr>
          <p:cNvSpPr/>
          <p:nvPr/>
        </p:nvSpPr>
        <p:spPr>
          <a:xfrm>
            <a:off x="4239587" y="3159184"/>
            <a:ext cx="2986682" cy="90935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A88-D4CF-9244-9CEE-44C23D1E9499}"/>
                  </a:ext>
                </a:extLst>
              </p:cNvPr>
              <p:cNvSpPr txBox="1"/>
              <p:nvPr/>
            </p:nvSpPr>
            <p:spPr>
              <a:xfrm>
                <a:off x="5200090" y="5768268"/>
                <a:ext cx="1065676" cy="6865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FR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60:</m:t>
                              </m:r>
                              <m:r>
                                <m:rPr>
                                  <m:sty m:val="p"/>
                                </m:rPr>
                                <a:rPr lang="fr-FR" sz="2000" b="0" i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60:</m:t>
                              </m:r>
                              <m:r>
                                <m:rPr>
                                  <m:sty m:val="p"/>
                                </m:rPr>
                                <a:rPr lang="fr-FR" sz="2000" b="0" i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U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FR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A88-D4CF-9244-9CEE-44C23D1E94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0090" y="5768268"/>
                <a:ext cx="1065676" cy="686535"/>
              </a:xfrm>
              <a:prstGeom prst="rect">
                <a:avLst/>
              </a:prstGeom>
              <a:blipFill>
                <a:blip r:embed="rId3"/>
                <a:stretch>
                  <a:fillRect l="-120000" t="-227273" r="-21176" b="-325455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9610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45390-E2F7-F04E-B2E2-0A80FF702A7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252369" y="1795781"/>
            <a:ext cx="4638331" cy="4210375"/>
          </a:xfrm>
        </p:spPr>
        <p:txBody>
          <a:bodyPr/>
          <a:lstStyle/>
          <a:p>
            <a:r>
              <a:rPr lang="en-FR" sz="2200" b="1" dirty="0"/>
              <a:t>Timestamp: </a:t>
            </a:r>
            <a:r>
              <a:rPr lang="en-FR" sz="2200" dirty="0"/>
              <a:t>2021-10-21  at 18:30</a:t>
            </a:r>
            <a:endParaRPr lang="en-FR" sz="2200" b="1" dirty="0"/>
          </a:p>
          <a:p>
            <a:endParaRPr lang="en-FR" sz="2200" b="1" dirty="0">
              <a:solidFill>
                <a:schemeClr val="accent5"/>
              </a:solidFill>
            </a:endParaRPr>
          </a:p>
          <a:p>
            <a:r>
              <a:rPr lang="en-FR" sz="2200" b="1" dirty="0">
                <a:solidFill>
                  <a:schemeClr val="accent5"/>
                </a:solidFill>
              </a:rPr>
              <a:t>Stratification: </a:t>
            </a:r>
            <a:r>
              <a:rPr lang="en-FR" sz="2200" dirty="0"/>
              <a:t>Before COP26 (based on timestamp)</a:t>
            </a:r>
          </a:p>
          <a:p>
            <a:endParaRPr lang="en-FR" sz="2200" dirty="0"/>
          </a:p>
          <a:p>
            <a:r>
              <a:rPr lang="en-FR" sz="2200" b="1" dirty="0">
                <a:solidFill>
                  <a:srgbClr val="009D00"/>
                </a:solidFill>
              </a:rPr>
              <a:t>Actor: </a:t>
            </a:r>
            <a:r>
              <a:rPr lang="en-FR" sz="2200" dirty="0"/>
              <a:t>Greta Thunberg</a:t>
            </a:r>
            <a:endParaRPr lang="en-FR" sz="2200" b="1" dirty="0">
              <a:solidFill>
                <a:srgbClr val="009D00"/>
              </a:solidFill>
            </a:endParaRPr>
          </a:p>
          <a:p>
            <a:pPr marL="186262" indent="0">
              <a:buNone/>
            </a:pPr>
            <a:endParaRPr lang="en-FR" sz="2200" dirty="0"/>
          </a:p>
          <a:p>
            <a:r>
              <a:rPr lang="en-FR" sz="2200" b="1" dirty="0">
                <a:solidFill>
                  <a:srgbClr val="FF0000"/>
                </a:solidFill>
              </a:rPr>
              <a:t>Action: </a:t>
            </a:r>
            <a:r>
              <a:rPr lang="en-FR" sz="2200" dirty="0"/>
              <a:t>sharing of </a:t>
            </a:r>
            <a:r>
              <a:rPr lang="en-FR" sz="2200" b="1" dirty="0">
                <a:latin typeface="Proxima Nova Extrabold" panose="02000506030000020004" pitchFamily="2" charset="0"/>
              </a:rPr>
              <a:t>T</a:t>
            </a:r>
            <a:r>
              <a:rPr lang="en-FR" sz="2200" dirty="0"/>
              <a:t>rustworthy (</a:t>
            </a:r>
            <a:r>
              <a:rPr lang="en-FR" sz="2200" b="1" dirty="0">
                <a:latin typeface="Proxima Nova Extrabold" panose="02000506030000020004" pitchFamily="2" charset="0"/>
              </a:rPr>
              <a:t>T</a:t>
            </a:r>
            <a:r>
              <a:rPr lang="en-FR" sz="2200" dirty="0"/>
              <a:t>) news (NewsGuard score for </a:t>
            </a:r>
            <a:r>
              <a:rPr lang="en-FR" sz="2200" i="1" dirty="0"/>
              <a:t>theguardian.com </a:t>
            </a:r>
            <a:r>
              <a:rPr lang="en-FR" sz="2200" dirty="0"/>
              <a:t>is 100)</a:t>
            </a:r>
          </a:p>
          <a:p>
            <a:pPr marL="186262" indent="0">
              <a:buNone/>
            </a:pPr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693F57-B961-0D42-8BF8-73BBB5D6C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 (example)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30B7F-DD21-F043-A760-D4177A95A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00" y="1277950"/>
            <a:ext cx="5033131" cy="52460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1275D0-0EC4-D547-8C5E-D5CB7073A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924" y="3408352"/>
            <a:ext cx="1350985" cy="7636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7A12EC-A7A5-F04E-9EC1-3B95B59E3CB2}"/>
              </a:ext>
            </a:extLst>
          </p:cNvPr>
          <p:cNvSpPr/>
          <p:nvPr/>
        </p:nvSpPr>
        <p:spPr>
          <a:xfrm>
            <a:off x="415600" y="6072188"/>
            <a:ext cx="1484638" cy="571500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75C1AEA-CB6B-E74E-AB77-BBDBD14BBD55}"/>
              </a:ext>
            </a:extLst>
          </p:cNvPr>
          <p:cNvSpPr/>
          <p:nvPr/>
        </p:nvSpPr>
        <p:spPr>
          <a:xfrm>
            <a:off x="415600" y="5124769"/>
            <a:ext cx="1313188" cy="4552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8ED7CF-12DC-D448-AFDF-88EF8911C579}"/>
              </a:ext>
            </a:extLst>
          </p:cNvPr>
          <p:cNvSpPr/>
          <p:nvPr/>
        </p:nvSpPr>
        <p:spPr>
          <a:xfrm>
            <a:off x="829937" y="1158250"/>
            <a:ext cx="1603701" cy="702962"/>
          </a:xfrm>
          <a:prstGeom prst="ellipse">
            <a:avLst/>
          </a:prstGeom>
          <a:noFill/>
          <a:ln w="38100">
            <a:solidFill>
              <a:srgbClr val="0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189850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Time series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3" y="1210235"/>
            <a:ext cx="10040471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7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CFF20D-6E15-8C47-B3C4-0AA3EF76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B0A38-B298-0F4A-B977-88C667791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6" b="9325"/>
          <a:stretch/>
        </p:blipFill>
        <p:spPr>
          <a:xfrm>
            <a:off x="858369" y="1264023"/>
            <a:ext cx="10766618" cy="513677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E5C81A-7A96-2749-A00B-798CD0FE29B4}"/>
              </a:ext>
            </a:extLst>
          </p:cNvPr>
          <p:cNvSpPr/>
          <p:nvPr/>
        </p:nvSpPr>
        <p:spPr>
          <a:xfrm>
            <a:off x="2070847" y="5079949"/>
            <a:ext cx="3286281" cy="121327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C50240-385B-6A45-9309-FD91CE090E53}"/>
              </a:ext>
            </a:extLst>
          </p:cNvPr>
          <p:cNvCxnSpPr>
            <a:cxnSpLocks/>
          </p:cNvCxnSpPr>
          <p:nvPr/>
        </p:nvCxnSpPr>
        <p:spPr>
          <a:xfrm flipH="1" flipV="1">
            <a:off x="5057775" y="6072188"/>
            <a:ext cx="670672" cy="45180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914F67-D3AA-5B40-8FFF-D7265C6BABF3}"/>
              </a:ext>
            </a:extLst>
          </p:cNvPr>
          <p:cNvSpPr txBox="1"/>
          <p:nvPr/>
        </p:nvSpPr>
        <p:spPr>
          <a:xfrm>
            <a:off x="5728447" y="6339322"/>
            <a:ext cx="3369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000" dirty="0">
                <a:solidFill>
                  <a:srgbClr val="FF0000"/>
                </a:solidFill>
                <a:latin typeface="Proxima Nova" panose="02000506030000020004" pitchFamily="2" charset="0"/>
              </a:rPr>
              <a:t>Coupling Inference Methods</a:t>
            </a:r>
          </a:p>
        </p:txBody>
      </p:sp>
    </p:spTree>
    <p:extLst>
      <p:ext uri="{BB962C8B-B14F-4D97-AF65-F5344CB8AC3E}">
        <p14:creationId xmlns:p14="http://schemas.microsoft.com/office/powerpoint/2010/main" val="4210065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8EEB28-86CA-3246-B53A-2AA1FF281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658" y="2555410"/>
            <a:ext cx="5333200" cy="4555200"/>
          </a:xfrm>
        </p:spPr>
        <p:txBody>
          <a:bodyPr/>
          <a:lstStyle/>
          <a:p>
            <a:r>
              <a:rPr lang="en-FR" dirty="0">
                <a:solidFill>
                  <a:srgbClr val="FF0000"/>
                </a:solidFill>
              </a:rPr>
              <a:t>Need to </a:t>
            </a:r>
            <a:r>
              <a:rPr lang="en-FR" b="1" dirty="0">
                <a:solidFill>
                  <a:srgbClr val="FF0000"/>
                </a:solidFill>
              </a:rPr>
              <a:t>binarize</a:t>
            </a:r>
            <a:r>
              <a:rPr lang="en-FR" dirty="0">
                <a:solidFill>
                  <a:srgbClr val="FF0000"/>
                </a:solidFill>
              </a:rPr>
              <a:t> the time series</a:t>
            </a:r>
          </a:p>
          <a:p>
            <a:endParaRPr lang="en-FR" dirty="0"/>
          </a:p>
          <a:p>
            <a:r>
              <a:rPr lang="en-FR" b="1" dirty="0">
                <a:solidFill>
                  <a:srgbClr val="FF0000"/>
                </a:solidFill>
              </a:rPr>
              <a:t>Na</a:t>
            </a:r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FR" b="1" dirty="0">
                <a:solidFill>
                  <a:srgbClr val="FF0000"/>
                </a:solidFill>
              </a:rPr>
              <a:t>ve estimation </a:t>
            </a:r>
            <a:r>
              <a:rPr lang="en-FR" dirty="0">
                <a:solidFill>
                  <a:srgbClr val="FF0000"/>
                </a:solidFill>
              </a:rPr>
              <a:t>of state probabilities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Need an </a:t>
            </a:r>
            <a:r>
              <a:rPr lang="en-FR" b="1" dirty="0">
                <a:solidFill>
                  <a:srgbClr val="FF0000"/>
                </a:solidFill>
              </a:rPr>
              <a:t>arbitrary threshold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Well-known and </a:t>
            </a:r>
            <a:r>
              <a:rPr lang="en-FR" b="1" dirty="0">
                <a:solidFill>
                  <a:srgbClr val="00AC4E"/>
                </a:solidFill>
              </a:rPr>
              <a:t>less</a:t>
            </a:r>
            <a:r>
              <a:rPr lang="en-FR" dirty="0">
                <a:solidFill>
                  <a:srgbClr val="00AC4E"/>
                </a:solidFill>
              </a:rPr>
              <a:t> subject to </a:t>
            </a:r>
            <a:r>
              <a:rPr lang="en-FR" b="1" dirty="0">
                <a:solidFill>
                  <a:srgbClr val="00AC4E"/>
                </a:solidFill>
              </a:rPr>
              <a:t>noise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3A5EE-1EB2-F14E-88CE-D863885A8D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296542" y="2555410"/>
            <a:ext cx="5748800" cy="4555200"/>
          </a:xfrm>
        </p:spPr>
        <p:txBody>
          <a:bodyPr/>
          <a:lstStyle/>
          <a:p>
            <a:r>
              <a:rPr lang="fr-FR" dirty="0">
                <a:solidFill>
                  <a:srgbClr val="00AC4E"/>
                </a:solidFill>
              </a:rPr>
              <a:t>Use </a:t>
            </a:r>
            <a:r>
              <a:rPr lang="fr-FR" b="1" dirty="0">
                <a:solidFill>
                  <a:srgbClr val="00AC4E"/>
                </a:solidFill>
              </a:rPr>
              <a:t>original</a:t>
            </a:r>
            <a:r>
              <a:rPr lang="fr-FR" dirty="0">
                <a:solidFill>
                  <a:srgbClr val="00AC4E"/>
                </a:solidFill>
              </a:rPr>
              <a:t> (</a:t>
            </a:r>
            <a:r>
              <a:rPr lang="fr-FR" dirty="0" err="1">
                <a:solidFill>
                  <a:srgbClr val="00AC4E"/>
                </a:solidFill>
              </a:rPr>
              <a:t>standardized</a:t>
            </a:r>
            <a:r>
              <a:rPr lang="fr-FR" dirty="0">
                <a:solidFill>
                  <a:srgbClr val="00AC4E"/>
                </a:solidFill>
              </a:rPr>
              <a:t>) </a:t>
            </a:r>
            <a:r>
              <a:rPr lang="fr-FR" b="1" dirty="0">
                <a:solidFill>
                  <a:srgbClr val="00AC4E"/>
                </a:solidFill>
              </a:rPr>
              <a:t>values</a:t>
            </a:r>
            <a:endParaRPr lang="en-FR" b="1" dirty="0">
              <a:solidFill>
                <a:srgbClr val="00AC4E"/>
              </a:solidFill>
            </a:endParaRPr>
          </a:p>
          <a:p>
            <a:endParaRPr lang="en-FR" dirty="0"/>
          </a:p>
          <a:p>
            <a:r>
              <a:rPr lang="en-FR" dirty="0">
                <a:solidFill>
                  <a:srgbClr val="00AC4E"/>
                </a:solidFill>
              </a:rPr>
              <a:t>Based on </a:t>
            </a:r>
            <a:r>
              <a:rPr lang="en-FR" b="1" dirty="0">
                <a:solidFill>
                  <a:srgbClr val="00AC4E"/>
                </a:solidFill>
              </a:rPr>
              <a:t>distances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Formulated as </a:t>
            </a:r>
            <a:r>
              <a:rPr lang="en-FR" b="1" dirty="0">
                <a:solidFill>
                  <a:srgbClr val="00AC4E"/>
                </a:solidFill>
              </a:rPr>
              <a:t>hypothesis testing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b="1" dirty="0">
                <a:solidFill>
                  <a:srgbClr val="FF0000"/>
                </a:solidFill>
              </a:rPr>
              <a:t>More</a:t>
            </a:r>
            <a:r>
              <a:rPr lang="en-FR" dirty="0">
                <a:solidFill>
                  <a:srgbClr val="FF0000"/>
                </a:solidFill>
              </a:rPr>
              <a:t> subject to </a:t>
            </a:r>
            <a:r>
              <a:rPr lang="en-FR" b="1" dirty="0">
                <a:solidFill>
                  <a:srgbClr val="FF0000"/>
                </a:solidFill>
              </a:rPr>
              <a:t>noise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1F89D4-7977-1441-B447-01BB6474D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Key component: Coupling Inference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17D06D-8858-E542-A5CA-55EB4B9FECE4}"/>
              </a:ext>
            </a:extLst>
          </p:cNvPr>
          <p:cNvSpPr txBox="1"/>
          <p:nvPr/>
        </p:nvSpPr>
        <p:spPr>
          <a:xfrm>
            <a:off x="1322294" y="1577998"/>
            <a:ext cx="47737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Transfer Entropy (TE)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4EEE25-A323-EA41-B0DE-13A375B70093}"/>
              </a:ext>
            </a:extLst>
          </p:cNvPr>
          <p:cNvSpPr txBox="1"/>
          <p:nvPr/>
        </p:nvSpPr>
        <p:spPr>
          <a:xfrm>
            <a:off x="6842894" y="1577998"/>
            <a:ext cx="534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Joint Distance Distribution (JDD)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71DA1-DB8E-A34F-98D2-8F0E4BD4FE6B}"/>
              </a:ext>
            </a:extLst>
          </p:cNvPr>
          <p:cNvCxnSpPr>
            <a:cxnSpLocks/>
          </p:cNvCxnSpPr>
          <p:nvPr/>
        </p:nvCxnSpPr>
        <p:spPr>
          <a:xfrm>
            <a:off x="6096000" y="1452282"/>
            <a:ext cx="0" cy="4733365"/>
          </a:xfrm>
          <a:prstGeom prst="line">
            <a:avLst/>
          </a:prstGeom>
          <a:ln w="444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230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r>
              <a:rPr lang="en-GB" b="1" i="1" dirty="0"/>
              <a:t>O</a:t>
            </a:r>
            <a:r>
              <a:rPr lang="en-FR" b="1" i="1" dirty="0"/>
              <a:t>utdegree: </a:t>
            </a:r>
            <a:r>
              <a:rPr lang="en-GB" dirty="0">
                <a:effectLst/>
              </a:rPr>
              <a:t>for each node (actor) in the influence graph, outdegree directly </a:t>
            </a:r>
            <a:r>
              <a:rPr lang="en-GB" b="1" dirty="0">
                <a:effectLst/>
              </a:rPr>
              <a:t>indicates how many other actors this actor influenced. </a:t>
            </a:r>
          </a:p>
          <a:p>
            <a:endParaRPr lang="en-FR" dirty="0"/>
          </a:p>
          <a:p>
            <a:pPr marL="152396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CA88F-09E8-9C41-87C5-A67FB37DFD43}"/>
              </a:ext>
            </a:extLst>
          </p:cNvPr>
          <p:cNvSpPr/>
          <p:nvPr/>
        </p:nvSpPr>
        <p:spPr>
          <a:xfrm>
            <a:off x="5176724" y="5235021"/>
            <a:ext cx="1368000" cy="13680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 : Brad Pitt</a:t>
            </a:r>
            <a:endParaRPr lang="en-FR" dirty="0">
              <a:solidFill>
                <a:schemeClr val="tx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632F6D-6E3A-5F45-A13C-DBCE4653DB88}"/>
              </a:ext>
            </a:extLst>
          </p:cNvPr>
          <p:cNvSpPr/>
          <p:nvPr/>
        </p:nvSpPr>
        <p:spPr>
          <a:xfrm>
            <a:off x="2397604" y="4267199"/>
            <a:ext cx="1368000" cy="1368000"/>
          </a:xfrm>
          <a:prstGeom prst="ellipse">
            <a:avLst/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 : Bill Gates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E133D-8B1A-E448-8593-B2D633872A36}"/>
              </a:ext>
            </a:extLst>
          </p:cNvPr>
          <p:cNvSpPr/>
          <p:nvPr/>
        </p:nvSpPr>
        <p:spPr>
          <a:xfrm>
            <a:off x="5178092" y="3337398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 : Greta Thunberg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84750AA-2068-494F-A126-E51B7F897EEB}"/>
              </a:ext>
            </a:extLst>
          </p:cNvPr>
          <p:cNvSpPr/>
          <p:nvPr/>
        </p:nvSpPr>
        <p:spPr>
          <a:xfrm>
            <a:off x="8462396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 : Elon Musk</a:t>
            </a:r>
            <a:endParaRPr lang="en-FR" dirty="0">
              <a:solidFill>
                <a:schemeClr val="tx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DC230C-E3FF-5749-AD8B-C1683E37804F}"/>
              </a:ext>
            </a:extLst>
          </p:cNvPr>
          <p:cNvCxnSpPr>
            <a:cxnSpLocks/>
            <a:stCxn id="13" idx="5"/>
            <a:endCxn id="12" idx="2"/>
          </p:cNvCxnSpPr>
          <p:nvPr/>
        </p:nvCxnSpPr>
        <p:spPr>
          <a:xfrm>
            <a:off x="3565265" y="5434860"/>
            <a:ext cx="1611459" cy="484161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58DA333-3993-D941-BE01-AA52782C7653}"/>
              </a:ext>
            </a:extLst>
          </p:cNvPr>
          <p:cNvCxnSpPr>
            <a:cxnSpLocks/>
            <a:stCxn id="13" idx="7"/>
            <a:endCxn id="14" idx="2"/>
          </p:cNvCxnSpPr>
          <p:nvPr/>
        </p:nvCxnSpPr>
        <p:spPr>
          <a:xfrm flipV="1">
            <a:off x="3565265" y="4021398"/>
            <a:ext cx="1612827" cy="446140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81D058-88ED-4440-BAB2-9BA0E83EA9FD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6544724" y="4951199"/>
            <a:ext cx="1917672" cy="96782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A095E2D-ACE4-1B41-B5CB-6B83603137BB}"/>
              </a:ext>
            </a:extLst>
          </p:cNvPr>
          <p:cNvSpPr txBox="1"/>
          <p:nvPr/>
        </p:nvSpPr>
        <p:spPr>
          <a:xfrm>
            <a:off x="3729604" y="470236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5"/>
                </a:solidFill>
                <a:latin typeface="Proxima Nova" panose="02000506030000020004" pitchFamily="2" charset="0"/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85E3A3-7871-2342-B8FC-371174029E2A}"/>
              </a:ext>
            </a:extLst>
          </p:cNvPr>
          <p:cNvSpPr txBox="1"/>
          <p:nvPr/>
        </p:nvSpPr>
        <p:spPr>
          <a:xfrm>
            <a:off x="6472353" y="522359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3134D0-4761-0245-9546-7ECC006EC9A6}"/>
              </a:ext>
            </a:extLst>
          </p:cNvPr>
          <p:cNvSpPr txBox="1"/>
          <p:nvPr/>
        </p:nvSpPr>
        <p:spPr>
          <a:xfrm>
            <a:off x="6550184" y="3708047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5EBC7A-5500-A54C-8EF8-8D972C6337D5}"/>
              </a:ext>
            </a:extLst>
          </p:cNvPr>
          <p:cNvSpPr txBox="1"/>
          <p:nvPr/>
        </p:nvSpPr>
        <p:spPr>
          <a:xfrm>
            <a:off x="9794396" y="4675869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423141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GB" b="1" i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FR" b="1" i="1" dirty="0">
                <a:solidFill>
                  <a:schemeClr val="tx2">
                    <a:lumMod val="75000"/>
                  </a:schemeClr>
                </a:solidFill>
              </a:rPr>
              <a:t>utdegree: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  <a:effectLst/>
              </a:rPr>
              <a:t>for each node (actor) in the influence graph, outdegree directly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effectLst/>
              </a:rPr>
              <a:t>indicates how many other actors this actor influenced. </a:t>
            </a:r>
          </a:p>
          <a:p>
            <a:endParaRPr lang="en-FR" dirty="0"/>
          </a:p>
          <a:p>
            <a:r>
              <a:rPr lang="en-FR" b="1" i="1" dirty="0"/>
              <a:t>Betweenness: </a:t>
            </a:r>
            <a:r>
              <a:rPr lang="en-GB" dirty="0">
                <a:effectLst/>
              </a:rPr>
              <a:t>indication of </a:t>
            </a:r>
            <a:r>
              <a:rPr lang="en-GB" b="1" dirty="0">
                <a:effectLst/>
              </a:rPr>
              <a:t>how well one actor serves as a bridge to influence many other users. 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CA88F-09E8-9C41-87C5-A67FB37DFD43}"/>
              </a:ext>
            </a:extLst>
          </p:cNvPr>
          <p:cNvSpPr/>
          <p:nvPr/>
        </p:nvSpPr>
        <p:spPr>
          <a:xfrm>
            <a:off x="5176724" y="5235021"/>
            <a:ext cx="1368000" cy="13680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 : Brad Pitt</a:t>
            </a:r>
            <a:endParaRPr lang="en-FR" dirty="0">
              <a:solidFill>
                <a:schemeClr val="tx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632F6D-6E3A-5F45-A13C-DBCE4653DB88}"/>
              </a:ext>
            </a:extLst>
          </p:cNvPr>
          <p:cNvSpPr/>
          <p:nvPr/>
        </p:nvSpPr>
        <p:spPr>
          <a:xfrm>
            <a:off x="2397604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 : Bill Gates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E133D-8B1A-E448-8593-B2D633872A36}"/>
              </a:ext>
            </a:extLst>
          </p:cNvPr>
          <p:cNvSpPr/>
          <p:nvPr/>
        </p:nvSpPr>
        <p:spPr>
          <a:xfrm>
            <a:off x="5178092" y="3337398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 : Greta Thunberg</a:t>
            </a:r>
            <a:endParaRPr lang="en-FR" dirty="0">
              <a:solidFill>
                <a:schemeClr val="tx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84750AA-2068-494F-A126-E51B7F897EEB}"/>
              </a:ext>
            </a:extLst>
          </p:cNvPr>
          <p:cNvSpPr/>
          <p:nvPr/>
        </p:nvSpPr>
        <p:spPr>
          <a:xfrm>
            <a:off x="8462396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 : Elon Musk</a:t>
            </a:r>
            <a:endParaRPr lang="en-FR" dirty="0">
              <a:solidFill>
                <a:schemeClr val="tx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DC230C-E3FF-5749-AD8B-C1683E37804F}"/>
              </a:ext>
            </a:extLst>
          </p:cNvPr>
          <p:cNvCxnSpPr>
            <a:cxnSpLocks/>
            <a:stCxn id="13" idx="5"/>
            <a:endCxn id="12" idx="2"/>
          </p:cNvCxnSpPr>
          <p:nvPr/>
        </p:nvCxnSpPr>
        <p:spPr>
          <a:xfrm>
            <a:off x="3565265" y="5434860"/>
            <a:ext cx="1611459" cy="484161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58DA333-3993-D941-BE01-AA52782C7653}"/>
              </a:ext>
            </a:extLst>
          </p:cNvPr>
          <p:cNvCxnSpPr>
            <a:cxnSpLocks/>
            <a:stCxn id="13" idx="7"/>
            <a:endCxn id="14" idx="2"/>
          </p:cNvCxnSpPr>
          <p:nvPr/>
        </p:nvCxnSpPr>
        <p:spPr>
          <a:xfrm flipV="1">
            <a:off x="3565265" y="4021398"/>
            <a:ext cx="1612827" cy="4461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81D058-88ED-4440-BAB2-9BA0E83EA9FD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6544724" y="4951199"/>
            <a:ext cx="1917672" cy="96782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385E3A3-7871-2342-B8FC-371174029E2A}"/>
              </a:ext>
            </a:extLst>
          </p:cNvPr>
          <p:cNvSpPr txBox="1"/>
          <p:nvPr/>
        </p:nvSpPr>
        <p:spPr>
          <a:xfrm>
            <a:off x="6472353" y="522359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3134D0-4761-0245-9546-7ECC006EC9A6}"/>
              </a:ext>
            </a:extLst>
          </p:cNvPr>
          <p:cNvSpPr txBox="1"/>
          <p:nvPr/>
        </p:nvSpPr>
        <p:spPr>
          <a:xfrm>
            <a:off x="6550184" y="3708047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5EBC7A-5500-A54C-8EF8-8D972C6337D5}"/>
              </a:ext>
            </a:extLst>
          </p:cNvPr>
          <p:cNvSpPr txBox="1"/>
          <p:nvPr/>
        </p:nvSpPr>
        <p:spPr>
          <a:xfrm>
            <a:off x="9794396" y="4675869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40093F-DD77-1C4A-A668-3E4B294103BE}"/>
              </a:ext>
            </a:extLst>
          </p:cNvPr>
          <p:cNvSpPr txBox="1"/>
          <p:nvPr/>
        </p:nvSpPr>
        <p:spPr>
          <a:xfrm>
            <a:off x="3721826" y="4705398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724264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A8A1C-5C4E-F74F-92C3-D4927D02A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Terminology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D6F79E-378A-8948-8C5A-615CFE856A37}"/>
              </a:ext>
            </a:extLst>
          </p:cNvPr>
          <p:cNvSpPr/>
          <p:nvPr/>
        </p:nvSpPr>
        <p:spPr>
          <a:xfrm>
            <a:off x="5601247" y="1243089"/>
            <a:ext cx="5425200" cy="5425200"/>
          </a:xfrm>
          <a:prstGeom prst="ellipse">
            <a:avLst/>
          </a:prstGeom>
          <a:solidFill>
            <a:srgbClr val="CB2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5B7CDE4-F049-F64C-898F-1EE7CDD1A159}"/>
              </a:ext>
            </a:extLst>
          </p:cNvPr>
          <p:cNvSpPr/>
          <p:nvPr/>
        </p:nvSpPr>
        <p:spPr>
          <a:xfrm>
            <a:off x="3139157" y="1243089"/>
            <a:ext cx="5425200" cy="5425200"/>
          </a:xfrm>
          <a:prstGeom prst="ellipse">
            <a:avLst/>
          </a:prstGeom>
          <a:solidFill>
            <a:schemeClr val="tx2">
              <a:lumMod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6FDF7A-3F2D-0D4D-AC0E-2C80C4220503}"/>
              </a:ext>
            </a:extLst>
          </p:cNvPr>
          <p:cNvSpPr txBox="1"/>
          <p:nvPr/>
        </p:nvSpPr>
        <p:spPr>
          <a:xfrm>
            <a:off x="6017047" y="2709707"/>
            <a:ext cx="2296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Disinformation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T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argeted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misinformation: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intentional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sharing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or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misleading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</a:p>
          <a:p>
            <a:endParaRPr lang="en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4044E-AE33-204E-B8FA-6F6DEEECDBA2}"/>
              </a:ext>
            </a:extLst>
          </p:cNvPr>
          <p:cNvSpPr txBox="1"/>
          <p:nvPr/>
        </p:nvSpPr>
        <p:spPr>
          <a:xfrm>
            <a:off x="3469152" y="2708516"/>
            <a:ext cx="2297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</a:t>
            </a:r>
          </a:p>
          <a:p>
            <a:pPr lvl="0"/>
            <a:endParaRPr lang="en-GB" sz="16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Sharing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or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inaccurate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information,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regardless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 to mislead</a:t>
            </a:r>
            <a:endParaRPr lang="en-F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8E1C6-BE26-FA40-A6BC-7167F8E54D11}"/>
              </a:ext>
            </a:extLst>
          </p:cNvPr>
          <p:cNvSpPr txBox="1"/>
          <p:nvPr/>
        </p:nvSpPr>
        <p:spPr>
          <a:xfrm>
            <a:off x="4925390" y="647131"/>
            <a:ext cx="2157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767676"/>
                </a:solidFill>
                <a:latin typeface="Proxima Nova" panose="02000506030000020004" pitchFamily="2" charset="0"/>
              </a:rPr>
              <a:t>Falseness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BAEEF-D1ED-3248-AFB6-A25E951889F7}"/>
              </a:ext>
            </a:extLst>
          </p:cNvPr>
          <p:cNvSpPr txBox="1"/>
          <p:nvPr/>
        </p:nvSpPr>
        <p:spPr>
          <a:xfrm>
            <a:off x="7220914" y="647130"/>
            <a:ext cx="2988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CB2E2B"/>
                </a:solidFill>
                <a:latin typeface="Proxima Nova" panose="02000506030000020004" pitchFamily="2" charset="0"/>
              </a:rPr>
              <a:t>Intent to harm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A9F60F-8B49-CC49-9D94-75857C944672}"/>
              </a:ext>
            </a:extLst>
          </p:cNvPr>
          <p:cNvSpPr txBox="1"/>
          <p:nvPr/>
        </p:nvSpPr>
        <p:spPr>
          <a:xfrm>
            <a:off x="8479137" y="2708516"/>
            <a:ext cx="2296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Malinformation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r"/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Deliberate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publication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private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403729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pPr marL="152396" indent="0">
              <a:buNone/>
            </a:pPr>
            <a:r>
              <a:rPr lang="en-GB" dirty="0">
                <a:effectLst/>
              </a:rPr>
              <a:t>These measures can be fine-grained and derived for each edge type in the graph:</a:t>
            </a:r>
          </a:p>
          <a:p>
            <a:endParaRPr lang="en-GB" dirty="0"/>
          </a:p>
          <a:p>
            <a:r>
              <a:rPr lang="en-FR" dirty="0"/>
              <a:t>T-T: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trustworthy news sharing. </a:t>
            </a:r>
          </a:p>
          <a:p>
            <a:endParaRPr lang="en-FR" dirty="0"/>
          </a:p>
          <a:p>
            <a:r>
              <a:rPr lang="en-FR" dirty="0"/>
              <a:t>T-U: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trustworthy to untrustworthy news sharing</a:t>
            </a:r>
          </a:p>
          <a:p>
            <a:endParaRPr lang="en-FR" dirty="0"/>
          </a:p>
          <a:p>
            <a:r>
              <a:rPr lang="en-FR" dirty="0"/>
              <a:t>U-T: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untrustworthy to trustworthy news sharing</a:t>
            </a:r>
          </a:p>
          <a:p>
            <a:endParaRPr lang="en-FR" dirty="0"/>
          </a:p>
          <a:p>
            <a:r>
              <a:rPr lang="en-FR" dirty="0"/>
              <a:t>U-U: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untrustworthy news sharing. </a:t>
            </a:r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</p:spTree>
    <p:extLst>
      <p:ext uri="{BB962C8B-B14F-4D97-AF65-F5344CB8AC3E}">
        <p14:creationId xmlns:p14="http://schemas.microsoft.com/office/powerpoint/2010/main" val="2003256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F811-8DF8-8E4D-98E8-307071DA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86719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F2E48C-32F2-7740-B94F-CCE08D814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1330471"/>
          </a:xfrm>
        </p:spPr>
        <p:txBody>
          <a:bodyPr/>
          <a:lstStyle/>
          <a:p>
            <a:r>
              <a:rPr lang="en-FR" dirty="0"/>
              <a:t>Proportion of </a:t>
            </a:r>
            <a:r>
              <a:rPr lang="en-FR" b="1" dirty="0"/>
              <a:t>untrustworthy news</a:t>
            </a:r>
            <a:r>
              <a:rPr lang="en-FR" dirty="0"/>
              <a:t> sharing </a:t>
            </a:r>
            <a:r>
              <a:rPr lang="en-FR" b="1" dirty="0"/>
              <a:t>larger</a:t>
            </a:r>
            <a:r>
              <a:rPr lang="en-FR" dirty="0"/>
              <a:t> during </a:t>
            </a:r>
            <a:r>
              <a:rPr lang="en-FR" b="1" dirty="0"/>
              <a:t>Skripal</a:t>
            </a:r>
          </a:p>
          <a:p>
            <a:endParaRPr lang="en-FR" dirty="0"/>
          </a:p>
          <a:p>
            <a:r>
              <a:rPr lang="en-FR" dirty="0"/>
              <a:t>May be a </a:t>
            </a:r>
            <a:r>
              <a:rPr lang="en-FR" b="1" dirty="0"/>
              <a:t>hint</a:t>
            </a:r>
            <a:r>
              <a:rPr lang="en-FR" dirty="0"/>
              <a:t> of </a:t>
            </a:r>
            <a:r>
              <a:rPr lang="en-FR" b="1" dirty="0"/>
              <a:t>underlying disinformation campaign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17590-03AA-5B4C-9D3B-0CE8F572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Action distributions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60CF8-3A65-CD42-9E21-ADFA54A5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820"/>
            <a:ext cx="4151358" cy="3061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A0F858-A337-224C-AF68-DDF4DF7A8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482" y="3079820"/>
            <a:ext cx="4007759" cy="3074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5376EA-1A68-4F46-BBEC-B4E15D270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241" y="3079820"/>
            <a:ext cx="4007759" cy="3074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D76E78-78AF-7146-B71B-C07541E86AA2}"/>
              </a:ext>
            </a:extLst>
          </p:cNvPr>
          <p:cNvSpPr txBox="1"/>
          <p:nvPr/>
        </p:nvSpPr>
        <p:spPr>
          <a:xfrm>
            <a:off x="1235545" y="6154656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Skripal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2621D3-87C9-A849-85F7-92BECAC1F997}"/>
              </a:ext>
            </a:extLst>
          </p:cNvPr>
          <p:cNvSpPr txBox="1"/>
          <p:nvPr/>
        </p:nvSpPr>
        <p:spPr>
          <a:xfrm>
            <a:off x="5318260" y="615465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7E368-7056-5D4C-88C4-0510D88DC217}"/>
              </a:ext>
            </a:extLst>
          </p:cNvPr>
          <p:cNvSpPr txBox="1"/>
          <p:nvPr/>
        </p:nvSpPr>
        <p:spPr>
          <a:xfrm>
            <a:off x="9326019" y="6154656"/>
            <a:ext cx="17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COP27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095EB7-E70F-2E44-A067-C86EF8582D18}"/>
              </a:ext>
            </a:extLst>
          </p:cNvPr>
          <p:cNvSpPr/>
          <p:nvPr/>
        </p:nvSpPr>
        <p:spPr>
          <a:xfrm>
            <a:off x="2597726" y="4571999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F9C4814-9118-8C4B-AF9D-13E0E55FA2EA}"/>
              </a:ext>
            </a:extLst>
          </p:cNvPr>
          <p:cNvSpPr/>
          <p:nvPr/>
        </p:nvSpPr>
        <p:spPr>
          <a:xfrm>
            <a:off x="3034704" y="4601221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41DB46-6F1D-E147-8EE1-36825EE426E4}"/>
              </a:ext>
            </a:extLst>
          </p:cNvPr>
          <p:cNvSpPr/>
          <p:nvPr/>
        </p:nvSpPr>
        <p:spPr>
          <a:xfrm>
            <a:off x="3485800" y="4217566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52291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28EB59-5F2A-9F4F-B3C3-05AE6C634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2158"/>
            <a:ext cx="11360799" cy="1390078"/>
          </a:xfrm>
        </p:spPr>
        <p:txBody>
          <a:bodyPr/>
          <a:lstStyle/>
          <a:p>
            <a:r>
              <a:rPr lang="en-FR" dirty="0"/>
              <a:t>JDD detects </a:t>
            </a:r>
            <a:r>
              <a:rPr lang="en-GB" b="1" dirty="0"/>
              <a:t>l</a:t>
            </a:r>
            <a:r>
              <a:rPr lang="en-GB" b="1" dirty="0">
                <a:effectLst/>
              </a:rPr>
              <a:t>arge spikes </a:t>
            </a:r>
            <a:r>
              <a:rPr lang="en-GB" dirty="0">
                <a:effectLst/>
              </a:rPr>
              <a:t>of influence of the </a:t>
            </a:r>
            <a:r>
              <a:rPr lang="en-GB" b="1" dirty="0">
                <a:effectLst/>
              </a:rPr>
              <a:t>untrustworthy</a:t>
            </a:r>
            <a:r>
              <a:rPr lang="en-GB" dirty="0">
                <a:effectLst/>
              </a:rPr>
              <a:t> types during COP26.</a:t>
            </a:r>
          </a:p>
          <a:p>
            <a:endParaRPr lang="en-GB" dirty="0">
              <a:effectLst/>
            </a:endParaRPr>
          </a:p>
          <a:p>
            <a:r>
              <a:rPr lang="en-GB" b="1" dirty="0"/>
              <a:t>No difference </a:t>
            </a:r>
            <a:r>
              <a:rPr lang="en-GB" dirty="0"/>
              <a:t>with the </a:t>
            </a:r>
            <a:r>
              <a:rPr lang="en-GB" b="1" dirty="0"/>
              <a:t>control</a:t>
            </a:r>
            <a:r>
              <a:rPr lang="en-GB" dirty="0"/>
              <a:t> for </a:t>
            </a:r>
            <a:r>
              <a:rPr lang="en-GB" b="1" dirty="0"/>
              <a:t>TE</a:t>
            </a:r>
            <a:r>
              <a:rPr lang="en-GB" dirty="0"/>
              <a:t>.</a:t>
            </a:r>
            <a:endParaRPr lang="en-GB" dirty="0"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9301-4BA1-4049-AFCD-DC35A4BD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Comparison JDD-TE 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D6BBB-B41E-BA4A-9FD7-758B755D4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2" y="2659138"/>
            <a:ext cx="4915237" cy="3495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DD00F-13CD-5349-BEAF-DBC41EE65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421" y="2659137"/>
            <a:ext cx="4915237" cy="34955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6EB45-A8B5-C64E-B23A-134DC7BBBA17}"/>
              </a:ext>
            </a:extLst>
          </p:cNvPr>
          <p:cNvSpPr txBox="1"/>
          <p:nvPr/>
        </p:nvSpPr>
        <p:spPr>
          <a:xfrm>
            <a:off x="1701059" y="6154656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JDD on the 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8062A4-A345-264E-A3BC-DCF7FA5E079C}"/>
              </a:ext>
            </a:extLst>
          </p:cNvPr>
          <p:cNvSpPr txBox="1"/>
          <p:nvPr/>
        </p:nvSpPr>
        <p:spPr>
          <a:xfrm>
            <a:off x="7650097" y="6154656"/>
            <a:ext cx="2755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TE on the COP26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F483A0-F610-DB45-9E33-8B5953D592D8}"/>
              </a:ext>
            </a:extLst>
          </p:cNvPr>
          <p:cNvSpPr/>
          <p:nvPr/>
        </p:nvSpPr>
        <p:spPr>
          <a:xfrm>
            <a:off x="3563472" y="3371832"/>
            <a:ext cx="2218764" cy="26825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817840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99EEBF-C265-8741-AA9E-EDBEFC368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14030"/>
            <a:ext cx="4815307" cy="4443884"/>
          </a:xfrm>
        </p:spPr>
        <p:txBody>
          <a:bodyPr/>
          <a:lstStyle/>
          <a:p>
            <a:r>
              <a:rPr lang="en-FR" b="1" dirty="0"/>
              <a:t>Weak</a:t>
            </a:r>
            <a:r>
              <a:rPr lang="en-FR" dirty="0"/>
              <a:t> overall </a:t>
            </a:r>
            <a:r>
              <a:rPr lang="en-FR" b="1" dirty="0"/>
              <a:t>correlations</a:t>
            </a:r>
          </a:p>
          <a:p>
            <a:endParaRPr lang="en-FR" b="1" dirty="0"/>
          </a:p>
          <a:p>
            <a:endParaRPr lang="en-FR" b="1" dirty="0"/>
          </a:p>
          <a:p>
            <a:r>
              <a:rPr lang="en-GB" dirty="0">
                <a:effectLst/>
              </a:rPr>
              <a:t>Only </a:t>
            </a:r>
            <a:r>
              <a:rPr lang="en-GB" b="1" dirty="0">
                <a:effectLst/>
              </a:rPr>
              <a:t>outdegree</a:t>
            </a:r>
            <a:r>
              <a:rPr lang="en-GB" dirty="0">
                <a:effectLst/>
              </a:rPr>
              <a:t> and </a:t>
            </a:r>
            <a:r>
              <a:rPr lang="en-GB" b="1" dirty="0">
                <a:effectLst/>
              </a:rPr>
              <a:t>betweenness</a:t>
            </a:r>
            <a:r>
              <a:rPr lang="en-GB" dirty="0">
                <a:effectLst/>
              </a:rPr>
              <a:t> exhibit relatively </a:t>
            </a:r>
            <a:r>
              <a:rPr lang="en-GB" b="1" dirty="0">
                <a:effectLst/>
              </a:rPr>
              <a:t>high correlation</a:t>
            </a:r>
            <a:r>
              <a:rPr lang="en-GB" dirty="0">
                <a:effectLst/>
              </a:rPr>
              <a:t>. </a:t>
            </a:r>
          </a:p>
          <a:p>
            <a:pPr marL="152396" indent="0">
              <a:buNone/>
            </a:pPr>
            <a:endParaRPr lang="en-FR" b="1" dirty="0"/>
          </a:p>
          <a:p>
            <a:endParaRPr lang="en-FR" b="1" dirty="0"/>
          </a:p>
          <a:p>
            <a:r>
              <a:rPr lang="en-GB" b="1" dirty="0">
                <a:effectLst/>
              </a:rPr>
              <a:t>Each measure </a:t>
            </a:r>
            <a:r>
              <a:rPr lang="en-GB" dirty="0">
                <a:effectLst/>
              </a:rPr>
              <a:t>is in fact capturing </a:t>
            </a:r>
            <a:r>
              <a:rPr lang="en-GB" b="1" dirty="0">
                <a:effectLst/>
              </a:rPr>
              <a:t>different types of information</a:t>
            </a:r>
            <a:r>
              <a:rPr lang="en-GB" dirty="0">
                <a:effectLst/>
              </a:rPr>
              <a:t>, and influence definitions. </a:t>
            </a:r>
          </a:p>
          <a:p>
            <a:endParaRPr lang="en-FR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6815CD-7084-124D-9882-A9E0C5B3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One influence measure to rule them all?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33555-289E-304E-849A-5BC0A392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41" y="1249762"/>
            <a:ext cx="5692786" cy="4761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5D038-96EF-3146-854D-D49337343035}"/>
              </a:ext>
            </a:extLst>
          </p:cNvPr>
          <p:cNvSpPr txBox="1"/>
          <p:nvPr/>
        </p:nvSpPr>
        <p:spPr>
          <a:xfrm>
            <a:off x="5712962" y="5877656"/>
            <a:ext cx="5777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Correlation matrix between influence measures for JDD</a:t>
            </a:r>
          </a:p>
          <a:p>
            <a:pPr algn="ctr"/>
            <a:r>
              <a:rPr lang="en-FR" sz="1800" dirty="0">
                <a:latin typeface="Proxima Nova" panose="02000506030000020004" pitchFamily="2" charset="0"/>
              </a:rPr>
              <a:t> on the COP26 dataset</a:t>
            </a:r>
          </a:p>
        </p:txBody>
      </p:sp>
    </p:spTree>
    <p:extLst>
      <p:ext uri="{BB962C8B-B14F-4D97-AF65-F5344CB8AC3E}">
        <p14:creationId xmlns:p14="http://schemas.microsoft.com/office/powerpoint/2010/main" val="1949050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66366-74CD-5F40-B403-C4E80510C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3941474"/>
            <a:ext cx="11360800" cy="2130713"/>
          </a:xfrm>
        </p:spPr>
        <p:txBody>
          <a:bodyPr/>
          <a:lstStyle/>
          <a:p>
            <a:r>
              <a:rPr lang="en-FR" b="1" dirty="0"/>
              <a:t>RT</a:t>
            </a:r>
            <a:r>
              <a:rPr lang="en-FR" dirty="0"/>
              <a:t> and </a:t>
            </a:r>
            <a:r>
              <a:rPr lang="en-FR" b="1" dirty="0"/>
              <a:t>Sputnik</a:t>
            </a:r>
            <a:r>
              <a:rPr lang="en-FR" dirty="0"/>
              <a:t> vectors of Russian </a:t>
            </a:r>
            <a:r>
              <a:rPr lang="en-FR" b="1" dirty="0"/>
              <a:t>disinformation</a:t>
            </a:r>
            <a:r>
              <a:rPr lang="en-FR" dirty="0"/>
              <a:t> campaign during Skripal</a:t>
            </a:r>
          </a:p>
          <a:p>
            <a:endParaRPr lang="en-FR" dirty="0"/>
          </a:p>
          <a:p>
            <a:r>
              <a:rPr lang="en-FR" b="1" dirty="0"/>
              <a:t>Significantly more sharing</a:t>
            </a:r>
            <a:r>
              <a:rPr lang="en-FR" dirty="0"/>
              <a:t> of these websites by the most </a:t>
            </a:r>
            <a:r>
              <a:rPr lang="en-FR" b="1" dirty="0"/>
              <a:t>influential</a:t>
            </a:r>
            <a:r>
              <a:rPr lang="en-FR" dirty="0"/>
              <a:t> users </a:t>
            </a:r>
            <a:r>
              <a:rPr lang="en-FR" b="1" dirty="0"/>
              <a:t>we detected</a:t>
            </a:r>
          </a:p>
          <a:p>
            <a:endParaRPr lang="en-FR" b="1" dirty="0"/>
          </a:p>
          <a:p>
            <a:r>
              <a:rPr lang="en-FR" dirty="0"/>
              <a:t>Even </a:t>
            </a:r>
            <a:r>
              <a:rPr lang="en-FR" b="1" dirty="0"/>
              <a:t>more sharings </a:t>
            </a:r>
            <a:r>
              <a:rPr lang="en-FR" dirty="0"/>
              <a:t>by users detected by </a:t>
            </a:r>
            <a:r>
              <a:rPr lang="en-FR" b="1" dirty="0"/>
              <a:t>JDD compared to TE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 -- Skripal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24850E-BD57-2349-9712-1AE67D786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58" b="5958"/>
          <a:stretch/>
        </p:blipFill>
        <p:spPr>
          <a:xfrm>
            <a:off x="561198" y="1792912"/>
            <a:ext cx="5187928" cy="11236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0BF0F2-877D-6B4F-A2E0-E8A03C2372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05" b="5550"/>
          <a:stretch/>
        </p:blipFill>
        <p:spPr>
          <a:xfrm>
            <a:off x="6443202" y="1792912"/>
            <a:ext cx="5187600" cy="1123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D29977-7C9F-0749-B252-15B969B0BFD5}"/>
              </a:ext>
            </a:extLst>
          </p:cNvPr>
          <p:cNvSpPr txBox="1"/>
          <p:nvPr/>
        </p:nvSpPr>
        <p:spPr>
          <a:xfrm>
            <a:off x="1178172" y="2986173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“rt.com”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927C5-889D-5C4E-9165-B07AA9288E2C}"/>
              </a:ext>
            </a:extLst>
          </p:cNvPr>
          <p:cNvSpPr txBox="1"/>
          <p:nvPr/>
        </p:nvSpPr>
        <p:spPr>
          <a:xfrm>
            <a:off x="6500090" y="2986600"/>
            <a:ext cx="5073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“sputniknews.com”</a:t>
            </a:r>
          </a:p>
        </p:txBody>
      </p:sp>
    </p:spTree>
    <p:extLst>
      <p:ext uri="{BB962C8B-B14F-4D97-AF65-F5344CB8AC3E}">
        <p14:creationId xmlns:p14="http://schemas.microsoft.com/office/powerpoint/2010/main" val="18506883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334DF-EB09-F34D-B126-3A59AEC50B1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52242" y="1500188"/>
            <a:ext cx="5333200" cy="4838063"/>
          </a:xfrm>
        </p:spPr>
        <p:txBody>
          <a:bodyPr/>
          <a:lstStyle/>
          <a:p>
            <a:r>
              <a:rPr lang="en-FR" b="1" dirty="0"/>
              <a:t>Most influential users </a:t>
            </a:r>
            <a:r>
              <a:rPr lang="en-FR" dirty="0"/>
              <a:t>share</a:t>
            </a:r>
            <a:r>
              <a:rPr lang="en-FR" b="1" dirty="0"/>
              <a:t> </a:t>
            </a:r>
            <a:r>
              <a:rPr lang="en-FR" dirty="0"/>
              <a:t>articles from </a:t>
            </a:r>
            <a:r>
              <a:rPr lang="en-FR" b="1" dirty="0"/>
              <a:t>China-controlled</a:t>
            </a:r>
            <a:r>
              <a:rPr lang="en-FR" dirty="0"/>
              <a:t> or </a:t>
            </a:r>
            <a:r>
              <a:rPr lang="en-FR" b="1" dirty="0"/>
              <a:t>far-right-affiliated</a:t>
            </a:r>
            <a:r>
              <a:rPr lang="en-FR" dirty="0"/>
              <a:t> media</a:t>
            </a:r>
          </a:p>
          <a:p>
            <a:endParaRPr lang="en-FR" dirty="0"/>
          </a:p>
          <a:p>
            <a:r>
              <a:rPr lang="en-FR" b="1" dirty="0"/>
              <a:t>JDD</a:t>
            </a:r>
            <a:r>
              <a:rPr lang="en-FR" dirty="0"/>
              <a:t> detects </a:t>
            </a:r>
            <a:r>
              <a:rPr lang="en-FR" b="1" dirty="0"/>
              <a:t>more</a:t>
            </a:r>
            <a:r>
              <a:rPr lang="en-FR" dirty="0"/>
              <a:t> content directly related to </a:t>
            </a:r>
            <a:r>
              <a:rPr lang="en-FR" b="1" dirty="0"/>
              <a:t>disinformation than TE</a:t>
            </a:r>
          </a:p>
          <a:p>
            <a:endParaRPr lang="en-FR" b="1" dirty="0"/>
          </a:p>
          <a:p>
            <a:r>
              <a:rPr lang="en-GB" b="1" dirty="0">
                <a:effectLst/>
              </a:rPr>
              <a:t>China-affiliated</a:t>
            </a:r>
            <a:r>
              <a:rPr lang="en-GB" dirty="0">
                <a:effectLst/>
              </a:rPr>
              <a:t> news outlets share </a:t>
            </a:r>
            <a:r>
              <a:rPr lang="en-GB" b="1" dirty="0">
                <a:effectLst/>
              </a:rPr>
              <a:t>anti-US </a:t>
            </a:r>
            <a:r>
              <a:rPr lang="en-GB" dirty="0">
                <a:effectLst/>
              </a:rPr>
              <a:t>and</a:t>
            </a:r>
            <a:r>
              <a:rPr lang="en-GB" b="1" dirty="0">
                <a:effectLst/>
              </a:rPr>
              <a:t> anti-Western</a:t>
            </a:r>
            <a:r>
              <a:rPr lang="en-GB" dirty="0">
                <a:effectLst/>
              </a:rPr>
              <a:t> climate </a:t>
            </a:r>
            <a:r>
              <a:rPr lang="en-GB" b="1" dirty="0">
                <a:effectLst/>
              </a:rPr>
              <a:t>narratives</a:t>
            </a:r>
            <a:r>
              <a:rPr lang="en-GB" dirty="0">
                <a:effectLst/>
              </a:rPr>
              <a:t>. </a:t>
            </a:r>
          </a:p>
          <a:p>
            <a:endParaRPr lang="en-GB" dirty="0"/>
          </a:p>
          <a:p>
            <a:r>
              <a:rPr lang="en-GB" b="1" dirty="0">
                <a:effectLst/>
              </a:rPr>
              <a:t>Far-right US </a:t>
            </a:r>
            <a:r>
              <a:rPr lang="en-GB" dirty="0">
                <a:effectLst/>
              </a:rPr>
              <a:t>outlets</a:t>
            </a:r>
            <a:r>
              <a:rPr lang="en-GB" b="1" dirty="0">
                <a:effectLst/>
              </a:rPr>
              <a:t> </a:t>
            </a:r>
            <a:r>
              <a:rPr lang="en-GB" dirty="0">
                <a:effectLst/>
              </a:rPr>
              <a:t>share </a:t>
            </a:r>
            <a:r>
              <a:rPr lang="en-GB" b="1" dirty="0">
                <a:effectLst/>
              </a:rPr>
              <a:t>counter narrative</a:t>
            </a:r>
            <a:r>
              <a:rPr lang="en-GB" dirty="0">
                <a:effectLst/>
              </a:rPr>
              <a:t> and narrative </a:t>
            </a:r>
            <a:r>
              <a:rPr lang="en-GB" b="1" dirty="0">
                <a:effectLst/>
              </a:rPr>
              <a:t>against Biden</a:t>
            </a:r>
            <a:r>
              <a:rPr lang="en-GB" dirty="0">
                <a:effectLst/>
              </a:rPr>
              <a:t>’s climate awareness</a:t>
            </a:r>
            <a:endParaRPr lang="en-GB" dirty="0"/>
          </a:p>
          <a:p>
            <a:endParaRPr lang="en-FR" b="1" dirty="0"/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 -- COP26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94430-94AF-BB49-9871-8D3E751FB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42" y="1243012"/>
            <a:ext cx="5416576" cy="3163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3D54F3-960D-844C-B1C8-30D8A5C4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42" y="4596319"/>
            <a:ext cx="5416576" cy="203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812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7EF8-E29B-4F40-858A-E7D77A84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983083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C4AFFA-8545-004D-940F-8BCF36094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6"/>
            <a:ext cx="11360799" cy="5143971"/>
          </a:xfrm>
        </p:spPr>
        <p:txBody>
          <a:bodyPr/>
          <a:lstStyle/>
          <a:p>
            <a:r>
              <a:rPr lang="en-GB" b="1" dirty="0"/>
              <a:t>Derived</a:t>
            </a:r>
            <a:r>
              <a:rPr lang="en-GB" dirty="0"/>
              <a:t> and </a:t>
            </a:r>
            <a:r>
              <a:rPr lang="en-GB" b="1" dirty="0">
                <a:effectLst/>
              </a:rPr>
              <a:t>explored</a:t>
            </a:r>
            <a:r>
              <a:rPr lang="en-GB" dirty="0">
                <a:effectLst/>
              </a:rPr>
              <a:t> a </a:t>
            </a:r>
            <a:r>
              <a:rPr lang="en-GB" b="1" dirty="0">
                <a:effectLst/>
              </a:rPr>
              <a:t>novel method </a:t>
            </a:r>
            <a:r>
              <a:rPr lang="en-GB" dirty="0">
                <a:effectLst/>
              </a:rPr>
              <a:t>to </a:t>
            </a:r>
            <a:r>
              <a:rPr lang="en-GB" b="1" dirty="0">
                <a:effectLst/>
              </a:rPr>
              <a:t>measure influence </a:t>
            </a:r>
            <a:r>
              <a:rPr lang="en-GB" dirty="0">
                <a:effectLst/>
              </a:rPr>
              <a:t>and </a:t>
            </a:r>
            <a:r>
              <a:rPr lang="en-GB" b="1" dirty="0">
                <a:effectLst/>
              </a:rPr>
              <a:t>detect disinformation </a:t>
            </a:r>
            <a:r>
              <a:rPr lang="en-GB" dirty="0">
                <a:effectLst/>
              </a:rPr>
              <a:t>on social media. </a:t>
            </a:r>
          </a:p>
          <a:p>
            <a:endParaRPr lang="en-GB" dirty="0"/>
          </a:p>
          <a:p>
            <a:r>
              <a:rPr lang="en-GB" b="1" dirty="0">
                <a:effectLst/>
              </a:rPr>
              <a:t>Compared</a:t>
            </a:r>
            <a:r>
              <a:rPr lang="en-GB" dirty="0">
                <a:effectLst/>
              </a:rPr>
              <a:t> two </a:t>
            </a:r>
            <a:r>
              <a:rPr lang="en-GB" b="1" dirty="0">
                <a:effectLst/>
              </a:rPr>
              <a:t>coupling inference methods </a:t>
            </a:r>
            <a:r>
              <a:rPr lang="en-GB" dirty="0">
                <a:effectLst/>
              </a:rPr>
              <a:t>to derive the influence graphs.</a:t>
            </a:r>
          </a:p>
          <a:p>
            <a:endParaRPr lang="en-GB" dirty="0">
              <a:effectLst/>
            </a:endParaRPr>
          </a:p>
          <a:p>
            <a:r>
              <a:rPr lang="en-GB" dirty="0"/>
              <a:t>Focused on </a:t>
            </a:r>
            <a:r>
              <a:rPr lang="en-GB" b="1" dirty="0"/>
              <a:t>climate change</a:t>
            </a:r>
            <a:r>
              <a:rPr lang="en-GB" b="1" dirty="0">
                <a:effectLst/>
              </a:rPr>
              <a:t> </a:t>
            </a:r>
            <a:r>
              <a:rPr lang="en-GB" dirty="0">
                <a:effectLst/>
              </a:rPr>
              <a:t>related data around the </a:t>
            </a:r>
            <a:r>
              <a:rPr lang="en-GB" b="1" dirty="0">
                <a:effectLst/>
              </a:rPr>
              <a:t>COP26</a:t>
            </a:r>
            <a:r>
              <a:rPr lang="en-GB" dirty="0">
                <a:effectLst/>
              </a:rPr>
              <a:t> and </a:t>
            </a:r>
            <a:r>
              <a:rPr lang="en-GB" b="1" dirty="0">
                <a:effectLst/>
              </a:rPr>
              <a:t>COP27</a:t>
            </a:r>
            <a:r>
              <a:rPr lang="en-GB" dirty="0">
                <a:effectLst/>
              </a:rPr>
              <a:t>. Generalized on </a:t>
            </a:r>
            <a:r>
              <a:rPr lang="en-GB" b="1" dirty="0" err="1">
                <a:effectLst/>
              </a:rPr>
              <a:t>Skripal</a:t>
            </a:r>
            <a:r>
              <a:rPr lang="en-GB" dirty="0">
                <a:effectLst/>
              </a:rPr>
              <a:t>.</a:t>
            </a:r>
          </a:p>
          <a:p>
            <a:endParaRPr lang="en-GB" dirty="0">
              <a:effectLst/>
            </a:endParaRPr>
          </a:p>
          <a:p>
            <a:r>
              <a:rPr lang="en-GB" b="1" dirty="0">
                <a:effectLst/>
              </a:rPr>
              <a:t>Influence measures </a:t>
            </a:r>
            <a:r>
              <a:rPr lang="en-GB" dirty="0">
                <a:effectLst/>
              </a:rPr>
              <a:t>have relatively </a:t>
            </a:r>
            <a:r>
              <a:rPr lang="en-GB" b="1" dirty="0">
                <a:effectLst/>
              </a:rPr>
              <a:t>low correlation </a:t>
            </a:r>
            <a:r>
              <a:rPr lang="en-GB" dirty="0">
                <a:effectLst/>
              </a:rPr>
              <a:t>between themselves, showcasing that they </a:t>
            </a:r>
            <a:r>
              <a:rPr lang="en-GB" b="1" dirty="0">
                <a:effectLst/>
              </a:rPr>
              <a:t>do not capture the same types of influence</a:t>
            </a:r>
            <a:r>
              <a:rPr lang="en-GB" dirty="0">
                <a:effectLst/>
              </a:rPr>
              <a:t>. </a:t>
            </a:r>
          </a:p>
          <a:p>
            <a:endParaRPr lang="en-GB" dirty="0">
              <a:effectLst/>
            </a:endParaRPr>
          </a:p>
          <a:p>
            <a:r>
              <a:rPr lang="en-GB" b="1" dirty="0">
                <a:effectLst/>
              </a:rPr>
              <a:t>JDD</a:t>
            </a:r>
            <a:r>
              <a:rPr lang="en-GB" dirty="0">
                <a:effectLst/>
              </a:rPr>
              <a:t> results in </a:t>
            </a:r>
            <a:r>
              <a:rPr lang="en-GB" b="1" dirty="0">
                <a:effectLst/>
              </a:rPr>
              <a:t>sparser influence graphs</a:t>
            </a:r>
            <a:r>
              <a:rPr lang="en-GB" dirty="0">
                <a:effectLst/>
              </a:rPr>
              <a:t>, but finds individuals who seem </a:t>
            </a:r>
            <a:r>
              <a:rPr lang="en-GB" b="1" dirty="0">
                <a:effectLst/>
              </a:rPr>
              <a:t>more active </a:t>
            </a:r>
            <a:r>
              <a:rPr lang="en-GB" dirty="0">
                <a:effectLst/>
              </a:rPr>
              <a:t>in spreading </a:t>
            </a:r>
            <a:r>
              <a:rPr lang="en-GB" b="1" dirty="0">
                <a:effectLst/>
              </a:rPr>
              <a:t>disinformation</a:t>
            </a:r>
            <a:r>
              <a:rPr lang="en-GB" dirty="0">
                <a:effectLst/>
              </a:rPr>
              <a:t> than when using </a:t>
            </a:r>
            <a:r>
              <a:rPr lang="en-GB" b="1" dirty="0">
                <a:effectLst/>
              </a:rPr>
              <a:t>TE</a:t>
            </a:r>
            <a:r>
              <a:rPr lang="en-GB" dirty="0">
                <a:effectLst/>
              </a:rPr>
              <a:t>.</a:t>
            </a:r>
            <a:endParaRPr lang="en-GB" dirty="0"/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1D3B8F-C958-ED42-98EB-CE914DCC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700102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C38DF-5A54-6C4E-B541-C1CE0A97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sz="6400" dirty="0"/>
              <a:t>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67B79-8C12-6F41-81EE-93881F90EAB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FR" sz="2000" dirty="0"/>
          </a:p>
          <a:p>
            <a:r>
              <a:rPr lang="en-FR" sz="2000" b="1" dirty="0"/>
              <a:t>Explore</a:t>
            </a:r>
            <a:r>
              <a:rPr lang="en-FR" sz="2000" dirty="0"/>
              <a:t> other </a:t>
            </a:r>
            <a:r>
              <a:rPr lang="en-FR" sz="2000" b="1" dirty="0"/>
              <a:t>action</a:t>
            </a:r>
            <a:r>
              <a:rPr lang="en-FR" sz="2000" dirty="0"/>
              <a:t> definitions</a:t>
            </a:r>
          </a:p>
          <a:p>
            <a:endParaRPr lang="en-FR" sz="2000" dirty="0"/>
          </a:p>
          <a:p>
            <a:r>
              <a:rPr lang="en-FR" sz="2000" dirty="0"/>
              <a:t>Incorporate </a:t>
            </a:r>
            <a:r>
              <a:rPr lang="en-FR" sz="2000" b="1" dirty="0"/>
              <a:t>content analysis</a:t>
            </a:r>
          </a:p>
          <a:p>
            <a:endParaRPr lang="en-FR" dirty="0"/>
          </a:p>
          <a:p>
            <a:r>
              <a:rPr lang="en-FR" sz="2000" dirty="0"/>
              <a:t>Further </a:t>
            </a:r>
            <a:r>
              <a:rPr lang="en-FR" sz="2000" b="1" dirty="0"/>
              <a:t>validate</a:t>
            </a:r>
            <a:r>
              <a:rPr lang="en-FR" sz="2000" dirty="0"/>
              <a:t> on other </a:t>
            </a:r>
            <a:r>
              <a:rPr lang="en-FR" sz="2000" b="1" dirty="0"/>
              <a:t>known cases </a:t>
            </a:r>
            <a:r>
              <a:rPr lang="en-FR" sz="2000" dirty="0"/>
              <a:t>of </a:t>
            </a:r>
            <a:r>
              <a:rPr lang="en-FR" sz="2000" b="1" dirty="0"/>
              <a:t>disinformation campaigns</a:t>
            </a:r>
          </a:p>
          <a:p>
            <a:endParaRPr lang="en-FR" sz="2000" b="1" dirty="0"/>
          </a:p>
          <a:p>
            <a:endParaRPr lang="en-FR" sz="2000" b="1" dirty="0"/>
          </a:p>
          <a:p>
            <a:pPr marL="186262" indent="0">
              <a:buNone/>
            </a:pPr>
            <a:endParaRPr lang="en-FR" sz="2000" dirty="0"/>
          </a:p>
        </p:txBody>
      </p:sp>
    </p:spTree>
    <p:extLst>
      <p:ext uri="{BB962C8B-B14F-4D97-AF65-F5344CB8AC3E}">
        <p14:creationId xmlns:p14="http://schemas.microsoft.com/office/powerpoint/2010/main" val="1193340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5149A6-216B-9E4F-A5A3-1235DAFD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solidFill>
                  <a:schemeClr val="tx1"/>
                </a:solidFill>
                <a:latin typeface="Proxima Nova" panose="02000506030000020004" pitchFamily="2" charset="0"/>
              </a:rPr>
              <a:t>Circle of disinformation</a:t>
            </a:r>
            <a:endParaRPr lang="en-FR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F289081-1F11-CC40-9688-F9A4A76540A0}"/>
              </a:ext>
            </a:extLst>
          </p:cNvPr>
          <p:cNvSpPr/>
          <p:nvPr/>
        </p:nvSpPr>
        <p:spPr>
          <a:xfrm>
            <a:off x="5572943" y="266475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b="1" dirty="0">
                <a:solidFill>
                  <a:schemeClr val="tx1"/>
                </a:solidFill>
                <a:latin typeface="Proxima Nova" panose="02000506030000020004" pitchFamily="2" charset="0"/>
              </a:rPr>
              <a:t>Disinformation</a:t>
            </a: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 very </a:t>
            </a:r>
            <a:r>
              <a:rPr lang="en-FR" sz="2000" b="1" dirty="0">
                <a:solidFill>
                  <a:schemeClr val="tx1"/>
                </a:solidFill>
                <a:latin typeface="Proxima Nova" panose="02000506030000020004" pitchFamily="2" charset="0"/>
              </a:rPr>
              <a:t>frequent</a:t>
            </a: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 on social media.</a:t>
            </a:r>
          </a:p>
          <a:p>
            <a:pPr algn="ctr"/>
            <a:endParaRPr lang="en-FR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79A501C-3CD1-D641-89B7-5A6155E2CB93}"/>
              </a:ext>
            </a:extLst>
          </p:cNvPr>
          <p:cNvSpPr/>
          <p:nvPr/>
        </p:nvSpPr>
        <p:spPr>
          <a:xfrm>
            <a:off x="7767687" y="3643988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I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ncreasing number of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people rely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almost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exclusively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on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social media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for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getting news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.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</a:p>
          <a:p>
            <a:pPr algn="ctr"/>
            <a:endParaRPr lang="en-FR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908D5F-7FD4-2745-90FC-F1DB1B885EE3}"/>
              </a:ext>
            </a:extLst>
          </p:cNvPr>
          <p:cNvSpPr/>
          <p:nvPr/>
        </p:nvSpPr>
        <p:spPr>
          <a:xfrm>
            <a:off x="3378199" y="3643988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Recommender systems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help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propagate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it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by maximizing user engagement.</a:t>
            </a:r>
            <a:endParaRPr lang="en-FR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7259C56-505F-CF45-8AA2-6B8054B3E552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8031177" y="2724709"/>
            <a:ext cx="812786" cy="91927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64426E9-6E33-624D-A976-4D06DA5FF86D}"/>
              </a:ext>
            </a:extLst>
          </p:cNvPr>
          <p:cNvCxnSpPr>
            <a:cxnSpLocks/>
            <a:endCxn id="6" idx="3"/>
          </p:cNvCxnSpPr>
          <p:nvPr/>
        </p:nvCxnSpPr>
        <p:spPr>
          <a:xfrm flipV="1">
            <a:off x="5199199" y="2724709"/>
            <a:ext cx="795510" cy="986817"/>
          </a:xfrm>
          <a:prstGeom prst="straightConnector1">
            <a:avLst/>
          </a:prstGeom>
          <a:ln w="50800" cmpd="sng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A8D8ABE-7265-0F4F-88A5-36BEEDA9FC46}"/>
              </a:ext>
            </a:extLst>
          </p:cNvPr>
          <p:cNvCxnSpPr>
            <a:cxnSpLocks/>
            <a:stCxn id="7" idx="2"/>
            <a:endCxn id="8" idx="6"/>
          </p:cNvCxnSpPr>
          <p:nvPr/>
        </p:nvCxnSpPr>
        <p:spPr>
          <a:xfrm flipH="1">
            <a:off x="6258199" y="5083988"/>
            <a:ext cx="1509488" cy="0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86967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4F9E-1803-E147-BAE7-50CAB23B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39658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5F47CD-04F9-074A-BB3C-92F4BD5AC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74162"/>
            <a:ext cx="5342264" cy="4058703"/>
          </a:xfrm>
        </p:spPr>
        <p:txBody>
          <a:bodyPr/>
          <a:lstStyle/>
          <a:p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C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onfused the public, led to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political inaction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, and to the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rejection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of mitigation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policies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endParaRPr lang="en-GB" dirty="0"/>
          </a:p>
          <a:p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Lost of trust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in government, scientific community, medicine...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endParaRPr lang="en-GB" dirty="0"/>
          </a:p>
          <a:p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Polarization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and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social fracture</a:t>
            </a: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7C70D2-A563-1441-9BD5-A4EBAD4ED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Impact of disinformation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39B74-FB26-9A4C-B415-C4A73A40A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354" y="1754555"/>
            <a:ext cx="5812702" cy="38783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39AF00-DE79-CE47-B7E0-785E39EB930F}"/>
              </a:ext>
            </a:extLst>
          </p:cNvPr>
          <p:cNvSpPr txBox="1"/>
          <p:nvPr/>
        </p:nvSpPr>
        <p:spPr>
          <a:xfrm>
            <a:off x="7741920" y="5632865"/>
            <a:ext cx="3267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Image from </a:t>
            </a:r>
            <a:r>
              <a:rPr lang="en-FR" dirty="0">
                <a:hlinkClick r:id="rId3" tooltip="https://www.nrdc.org/stories/climate-misinformation-social-media-undermining-climate-action"/>
              </a:rPr>
              <a:t>nrdc.org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256202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r>
              <a:rPr lang="en-FR" dirty="0">
                <a:solidFill>
                  <a:schemeClr val="tx1"/>
                </a:solidFill>
              </a:rPr>
              <a:t>Individuals</a:t>
            </a:r>
          </a:p>
          <a:p>
            <a:pPr marL="152396" indent="0">
              <a:buNone/>
            </a:pPr>
            <a:endParaRPr lang="en-FR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6C4E1-AE30-0647-B92B-F24E31687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2" t="3270" r="2322" b="4318"/>
          <a:stretch/>
        </p:blipFill>
        <p:spPr>
          <a:xfrm>
            <a:off x="4214344" y="2347257"/>
            <a:ext cx="5619939" cy="25220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2239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Companies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B3E0C-0185-2A4B-8FBB-C03927D02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794" y="935574"/>
            <a:ext cx="5144181" cy="5476388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09385673-FEE9-A043-AE4D-C350527FF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730" y="2312622"/>
            <a:ext cx="4019356" cy="436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729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Institutions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6" name="Picture 4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E4BCFB0D-38F7-CF48-8861-B16AE60E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93" y="476514"/>
            <a:ext cx="5803972" cy="606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00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Institutions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States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606368-D0ED-AE40-B292-4D3A06280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88" y="1866626"/>
            <a:ext cx="7576129" cy="17634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930EC5-12A5-6A4D-ACB3-C40630189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3" y="3848343"/>
            <a:ext cx="6781800" cy="22860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383183F-5DEF-FC48-ACC8-3F64F9D332B2}"/>
              </a:ext>
            </a:extLst>
          </p:cNvPr>
          <p:cNvSpPr/>
          <p:nvPr/>
        </p:nvSpPr>
        <p:spPr>
          <a:xfrm>
            <a:off x="5054635" y="3199059"/>
            <a:ext cx="1507529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62C565-E7E0-624A-B886-EF3E17F8B92C}"/>
              </a:ext>
            </a:extLst>
          </p:cNvPr>
          <p:cNvSpPr/>
          <p:nvPr/>
        </p:nvSpPr>
        <p:spPr>
          <a:xfrm>
            <a:off x="4300871" y="5489541"/>
            <a:ext cx="647648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C66C29-DE14-7E4E-979D-892239080A2C}"/>
              </a:ext>
            </a:extLst>
          </p:cNvPr>
          <p:cNvCxnSpPr>
            <a:cxnSpLocks/>
          </p:cNvCxnSpPr>
          <p:nvPr/>
        </p:nvCxnSpPr>
        <p:spPr>
          <a:xfrm flipV="1">
            <a:off x="2218765" y="3321424"/>
            <a:ext cx="2835870" cy="20574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01E5CA-96EE-3544-85BD-7F899727FBE6}"/>
              </a:ext>
            </a:extLst>
          </p:cNvPr>
          <p:cNvCxnSpPr>
            <a:cxnSpLocks/>
          </p:cNvCxnSpPr>
          <p:nvPr/>
        </p:nvCxnSpPr>
        <p:spPr>
          <a:xfrm>
            <a:off x="2218765" y="5378824"/>
            <a:ext cx="2082106" cy="268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0016AD9-051F-EE4C-B8D4-06465EE2A905}"/>
              </a:ext>
            </a:extLst>
          </p:cNvPr>
          <p:cNvSpPr txBox="1"/>
          <p:nvPr/>
        </p:nvSpPr>
        <p:spPr>
          <a:xfrm>
            <a:off x="515595" y="5489541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China-controlled media</a:t>
            </a:r>
          </a:p>
        </p:txBody>
      </p:sp>
    </p:spTree>
    <p:extLst>
      <p:ext uri="{BB962C8B-B14F-4D97-AF65-F5344CB8AC3E}">
        <p14:creationId xmlns:p14="http://schemas.microsoft.com/office/powerpoint/2010/main" val="3396734986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5316D"/>
      </a:dk1>
      <a:lt1>
        <a:srgbClr val="FFFFFF"/>
      </a:lt1>
      <a:dk2>
        <a:srgbClr val="00337C"/>
      </a:dk2>
      <a:lt2>
        <a:srgbClr val="4B56D2"/>
      </a:lt2>
      <a:accent1>
        <a:srgbClr val="353744"/>
      </a:accent1>
      <a:accent2>
        <a:srgbClr val="424242"/>
      </a:accent2>
      <a:accent3>
        <a:srgbClr val="03001C"/>
      </a:accent3>
      <a:accent4>
        <a:srgbClr val="999999"/>
      </a:accent4>
      <a:accent5>
        <a:srgbClr val="5837D0"/>
      </a:accent5>
      <a:accent6>
        <a:srgbClr val="EB455F"/>
      </a:accent6>
      <a:hlink>
        <a:srgbClr val="2C74B3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Pres_eliott</Template>
  <TotalTime>4187</TotalTime>
  <Words>1180</Words>
  <Application>Microsoft Macintosh PowerPoint</Application>
  <PresentationFormat>Widescreen</PresentationFormat>
  <Paragraphs>271</Paragraphs>
  <Slides>40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Arial</vt:lpstr>
      <vt:lpstr>Calibri</vt:lpstr>
      <vt:lpstr>Cambria Math</vt:lpstr>
      <vt:lpstr>Helvetica Neue Medium</vt:lpstr>
      <vt:lpstr>Helvetica Neue Medium</vt:lpstr>
      <vt:lpstr>Proxima Nova</vt:lpstr>
      <vt:lpstr>Proxima Nova Extrabold</vt:lpstr>
      <vt:lpstr>Proxima Nova Semibold</vt:lpstr>
      <vt:lpstr>Spearmint</vt:lpstr>
      <vt:lpstr>Simple Light</vt:lpstr>
      <vt:lpstr>Describing information influence in social media with coupling inference methods  </vt:lpstr>
      <vt:lpstr>Introduction</vt:lpstr>
      <vt:lpstr>Terminology</vt:lpstr>
      <vt:lpstr>Circle of disinformation</vt:lpstr>
      <vt:lpstr>Impact of disinformation</vt:lpstr>
      <vt:lpstr>From Whom?</vt:lpstr>
      <vt:lpstr>From Whom?</vt:lpstr>
      <vt:lpstr>From Whom?</vt:lpstr>
      <vt:lpstr>From Whom?</vt:lpstr>
      <vt:lpstr>Goal &amp; Motivation</vt:lpstr>
      <vt:lpstr>Detect and combat disinformation</vt:lpstr>
      <vt:lpstr>Disinformation campaigns</vt:lpstr>
      <vt:lpstr>Disinformation campaigns</vt:lpstr>
      <vt:lpstr>Modeling influence</vt:lpstr>
      <vt:lpstr>Contribution</vt:lpstr>
      <vt:lpstr>Contribution</vt:lpstr>
      <vt:lpstr>Contribution</vt:lpstr>
      <vt:lpstr>Contribution</vt:lpstr>
      <vt:lpstr>Contribution</vt:lpstr>
      <vt:lpstr>Contribution</vt:lpstr>
      <vt:lpstr>Methodology</vt:lpstr>
      <vt:lpstr>Datasets</vt:lpstr>
      <vt:lpstr>Data processing</vt:lpstr>
      <vt:lpstr>Data processing (example)</vt:lpstr>
      <vt:lpstr>Time series creation</vt:lpstr>
      <vt:lpstr>Influence graphs</vt:lpstr>
      <vt:lpstr>Key component: Coupling Inference Methods</vt:lpstr>
      <vt:lpstr>Influence measures</vt:lpstr>
      <vt:lpstr>Influence measures</vt:lpstr>
      <vt:lpstr>Influence measures</vt:lpstr>
      <vt:lpstr>Results</vt:lpstr>
      <vt:lpstr>Action distributions</vt:lpstr>
      <vt:lpstr>Comparison JDD-TE influence graphs</vt:lpstr>
      <vt:lpstr>One influence measure to rule them all?</vt:lpstr>
      <vt:lpstr>What do influential people share? -- Skripal</vt:lpstr>
      <vt:lpstr>What do influential people share? -- COP26</vt:lpstr>
      <vt:lpstr>Conclusion</vt:lpstr>
      <vt:lpstr>Conclusion</vt:lpstr>
      <vt:lpstr>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287</cp:revision>
  <dcterms:created xsi:type="dcterms:W3CDTF">2023-03-01T10:04:21Z</dcterms:created>
  <dcterms:modified xsi:type="dcterms:W3CDTF">2023-03-06T00:20:31Z</dcterms:modified>
</cp:coreProperties>
</file>

<file path=docProps/thumbnail.jpeg>
</file>